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2" r:id="rId1"/>
    <p:sldMasterId id="2147483705" r:id="rId2"/>
    <p:sldMasterId id="2147483717" r:id="rId3"/>
  </p:sldMasterIdLst>
  <p:notesMasterIdLst>
    <p:notesMasterId r:id="rId61"/>
  </p:notesMasterIdLst>
  <p:handoutMasterIdLst>
    <p:handoutMasterId r:id="rId62"/>
  </p:handoutMasterIdLst>
  <p:sldIdLst>
    <p:sldId id="256" r:id="rId4"/>
    <p:sldId id="302" r:id="rId5"/>
    <p:sldId id="295" r:id="rId6"/>
    <p:sldId id="296" r:id="rId7"/>
    <p:sldId id="304" r:id="rId8"/>
    <p:sldId id="306" r:id="rId9"/>
    <p:sldId id="303" r:id="rId10"/>
    <p:sldId id="307" r:id="rId11"/>
    <p:sldId id="308" r:id="rId12"/>
    <p:sldId id="301" r:id="rId13"/>
    <p:sldId id="309" r:id="rId14"/>
    <p:sldId id="305" r:id="rId15"/>
    <p:sldId id="318" r:id="rId16"/>
    <p:sldId id="319" r:id="rId17"/>
    <p:sldId id="315" r:id="rId18"/>
    <p:sldId id="317" r:id="rId19"/>
    <p:sldId id="316" r:id="rId20"/>
    <p:sldId id="310" r:id="rId21"/>
    <p:sldId id="320" r:id="rId22"/>
    <p:sldId id="321" r:id="rId23"/>
    <p:sldId id="322" r:id="rId24"/>
    <p:sldId id="323" r:id="rId25"/>
    <p:sldId id="324" r:id="rId26"/>
    <p:sldId id="325" r:id="rId27"/>
    <p:sldId id="326" r:id="rId28"/>
    <p:sldId id="327" r:id="rId29"/>
    <p:sldId id="328" r:id="rId30"/>
    <p:sldId id="329" r:id="rId31"/>
    <p:sldId id="330" r:id="rId32"/>
    <p:sldId id="331" r:id="rId33"/>
    <p:sldId id="332" r:id="rId34"/>
    <p:sldId id="333" r:id="rId35"/>
    <p:sldId id="334" r:id="rId36"/>
    <p:sldId id="335" r:id="rId37"/>
    <p:sldId id="336" r:id="rId38"/>
    <p:sldId id="337" r:id="rId39"/>
    <p:sldId id="338" r:id="rId40"/>
    <p:sldId id="339" r:id="rId41"/>
    <p:sldId id="340" r:id="rId42"/>
    <p:sldId id="341" r:id="rId43"/>
    <p:sldId id="342" r:id="rId44"/>
    <p:sldId id="343" r:id="rId45"/>
    <p:sldId id="344" r:id="rId46"/>
    <p:sldId id="345" r:id="rId47"/>
    <p:sldId id="346" r:id="rId48"/>
    <p:sldId id="314" r:id="rId49"/>
    <p:sldId id="348" r:id="rId50"/>
    <p:sldId id="350" r:id="rId51"/>
    <p:sldId id="349" r:id="rId52"/>
    <p:sldId id="351" r:id="rId53"/>
    <p:sldId id="352" r:id="rId54"/>
    <p:sldId id="353" r:id="rId55"/>
    <p:sldId id="354" r:id="rId56"/>
    <p:sldId id="347" r:id="rId57"/>
    <p:sldId id="311" r:id="rId58"/>
    <p:sldId id="312" r:id="rId59"/>
    <p:sldId id="313" r:id="rId60"/>
  </p:sldIdLst>
  <p:sldSz cx="9144000" cy="6858000" type="screen4x3"/>
  <p:notesSz cx="7010400" cy="9296400"/>
  <p:defaultTextStyle>
    <a:defPPr>
      <a:defRPr lang="en-US"/>
    </a:defPPr>
    <a:lvl1pPr algn="l" rtl="0" fontAlgn="base">
      <a:spcBef>
        <a:spcPct val="0"/>
      </a:spcBef>
      <a:spcAft>
        <a:spcPct val="0"/>
      </a:spcAft>
      <a:defRPr sz="2000" kern="1200">
        <a:solidFill>
          <a:srgbClr val="660066"/>
        </a:solidFill>
        <a:latin typeface="Arial" charset="0"/>
        <a:ea typeface="ＭＳ Ｐゴシック"/>
        <a:cs typeface="ＭＳ Ｐゴシック"/>
      </a:defRPr>
    </a:lvl1pPr>
    <a:lvl2pPr marL="457200" algn="l" rtl="0" fontAlgn="base">
      <a:spcBef>
        <a:spcPct val="0"/>
      </a:spcBef>
      <a:spcAft>
        <a:spcPct val="0"/>
      </a:spcAft>
      <a:defRPr sz="2000" kern="1200">
        <a:solidFill>
          <a:srgbClr val="660066"/>
        </a:solidFill>
        <a:latin typeface="Arial" charset="0"/>
        <a:ea typeface="ＭＳ Ｐゴシック"/>
        <a:cs typeface="ＭＳ Ｐゴシック"/>
      </a:defRPr>
    </a:lvl2pPr>
    <a:lvl3pPr marL="914400" algn="l" rtl="0" fontAlgn="base">
      <a:spcBef>
        <a:spcPct val="0"/>
      </a:spcBef>
      <a:spcAft>
        <a:spcPct val="0"/>
      </a:spcAft>
      <a:defRPr sz="2000" kern="1200">
        <a:solidFill>
          <a:srgbClr val="660066"/>
        </a:solidFill>
        <a:latin typeface="Arial" charset="0"/>
        <a:ea typeface="ＭＳ Ｐゴシック"/>
        <a:cs typeface="ＭＳ Ｐゴシック"/>
      </a:defRPr>
    </a:lvl3pPr>
    <a:lvl4pPr marL="1371600" algn="l" rtl="0" fontAlgn="base">
      <a:spcBef>
        <a:spcPct val="0"/>
      </a:spcBef>
      <a:spcAft>
        <a:spcPct val="0"/>
      </a:spcAft>
      <a:defRPr sz="2000" kern="1200">
        <a:solidFill>
          <a:srgbClr val="660066"/>
        </a:solidFill>
        <a:latin typeface="Arial" charset="0"/>
        <a:ea typeface="ＭＳ Ｐゴシック"/>
        <a:cs typeface="ＭＳ Ｐゴシック"/>
      </a:defRPr>
    </a:lvl4pPr>
    <a:lvl5pPr marL="1828800" algn="l" rtl="0" fontAlgn="base">
      <a:spcBef>
        <a:spcPct val="0"/>
      </a:spcBef>
      <a:spcAft>
        <a:spcPct val="0"/>
      </a:spcAft>
      <a:defRPr sz="2000" kern="1200">
        <a:solidFill>
          <a:srgbClr val="660066"/>
        </a:solidFill>
        <a:latin typeface="Arial" charset="0"/>
        <a:ea typeface="ＭＳ Ｐゴシック"/>
        <a:cs typeface="ＭＳ Ｐゴシック"/>
      </a:defRPr>
    </a:lvl5pPr>
    <a:lvl6pPr marL="2286000" algn="l" defTabSz="914400" rtl="0" eaLnBrk="1" latinLnBrk="0" hangingPunct="1">
      <a:defRPr sz="2000" kern="1200">
        <a:solidFill>
          <a:srgbClr val="660066"/>
        </a:solidFill>
        <a:latin typeface="Arial" charset="0"/>
        <a:ea typeface="ＭＳ Ｐゴシック"/>
        <a:cs typeface="ＭＳ Ｐゴシック"/>
      </a:defRPr>
    </a:lvl6pPr>
    <a:lvl7pPr marL="2743200" algn="l" defTabSz="914400" rtl="0" eaLnBrk="1" latinLnBrk="0" hangingPunct="1">
      <a:defRPr sz="2000" kern="1200">
        <a:solidFill>
          <a:srgbClr val="660066"/>
        </a:solidFill>
        <a:latin typeface="Arial" charset="0"/>
        <a:ea typeface="ＭＳ Ｐゴシック"/>
        <a:cs typeface="ＭＳ Ｐゴシック"/>
      </a:defRPr>
    </a:lvl7pPr>
    <a:lvl8pPr marL="3200400" algn="l" defTabSz="914400" rtl="0" eaLnBrk="1" latinLnBrk="0" hangingPunct="1">
      <a:defRPr sz="2000" kern="1200">
        <a:solidFill>
          <a:srgbClr val="660066"/>
        </a:solidFill>
        <a:latin typeface="Arial" charset="0"/>
        <a:ea typeface="ＭＳ Ｐゴシック"/>
        <a:cs typeface="ＭＳ Ｐゴシック"/>
      </a:defRPr>
    </a:lvl8pPr>
    <a:lvl9pPr marL="3657600" algn="l" defTabSz="914400" rtl="0" eaLnBrk="1" latinLnBrk="0" hangingPunct="1">
      <a:defRPr sz="2000" kern="1200">
        <a:solidFill>
          <a:srgbClr val="660066"/>
        </a:solidFill>
        <a:latin typeface="Arial" charset="0"/>
        <a:ea typeface="ＭＳ Ｐゴシック"/>
        <a:cs typeface="ＭＳ Ｐゴシック"/>
      </a:defRPr>
    </a:lvl9pPr>
  </p:defaultTextStyle>
  <p:extLst>
    <p:ext uri="{521415D9-36F7-43E2-AB2F-B90AF26B5E84}">
      <p14:sectionLst xmlns:p14="http://schemas.microsoft.com/office/powerpoint/2010/main">
        <p14:section name="Default Section" id="{1D337240-5CD4-B044-8764-7CCB6BA47DC6}">
          <p14:sldIdLst>
            <p14:sldId id="256"/>
            <p14:sldId id="302"/>
            <p14:sldId id="295"/>
            <p14:sldId id="296"/>
            <p14:sldId id="304"/>
            <p14:sldId id="306"/>
            <p14:sldId id="303"/>
            <p14:sldId id="307"/>
            <p14:sldId id="308"/>
            <p14:sldId id="301"/>
            <p14:sldId id="309"/>
            <p14:sldId id="305"/>
            <p14:sldId id="318"/>
            <p14:sldId id="319"/>
            <p14:sldId id="315"/>
            <p14:sldId id="317"/>
            <p14:sldId id="316"/>
            <p14:sldId id="310"/>
            <p14:sldId id="320"/>
            <p14:sldId id="321"/>
            <p14:sldId id="322"/>
            <p14:sldId id="323"/>
            <p14:sldId id="324"/>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Lst>
        </p14:section>
        <p14:section name="Untitled Section" id="{B4A63542-0C0E-3047-BA6C-99CFECE52298}">
          <p14:sldIdLst>
            <p14:sldId id="314"/>
            <p14:sldId id="348"/>
            <p14:sldId id="350"/>
            <p14:sldId id="349"/>
            <p14:sldId id="351"/>
            <p14:sldId id="352"/>
            <p14:sldId id="353"/>
            <p14:sldId id="354"/>
            <p14:sldId id="347"/>
            <p14:sldId id="311"/>
            <p14:sldId id="312"/>
            <p14:sldId id="31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000FF"/>
    <a:srgbClr val="FF7F00"/>
    <a:srgbClr val="FF6200"/>
    <a:srgbClr val="67FBF9"/>
    <a:srgbClr val="00FFFF"/>
    <a:srgbClr val="000080"/>
    <a:srgbClr val="81FC24"/>
    <a:srgbClr val="E3BF24"/>
    <a:srgbClr val="CCFF99"/>
    <a:srgbClr val="FBF3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68" autoAdjust="0"/>
    <p:restoredTop sz="92857" autoAdjust="0"/>
  </p:normalViewPr>
  <p:slideViewPr>
    <p:cSldViewPr snapToGrid="0">
      <p:cViewPr varScale="1">
        <p:scale>
          <a:sx n="76" d="100"/>
          <a:sy n="76" d="100"/>
        </p:scale>
        <p:origin x="-1136" y="-112"/>
      </p:cViewPr>
      <p:guideLst>
        <p:guide orient="horz" pos="1152"/>
        <p:guide pos="2024"/>
      </p:guideLst>
    </p:cSldViewPr>
  </p:slideViewPr>
  <p:outlineViewPr>
    <p:cViewPr>
      <p:scale>
        <a:sx n="30" d="100"/>
        <a:sy n="30"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84" d="100"/>
          <a:sy n="84" d="100"/>
        </p:scale>
        <p:origin x="-2080" y="-10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63" Type="http://schemas.openxmlformats.org/officeDocument/2006/relationships/printerSettings" Target="printerSettings/printerSettings1.bin"/><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60" Type="http://schemas.openxmlformats.org/officeDocument/2006/relationships/slide" Target="slides/slide57.xml"/><Relationship Id="rId61" Type="http://schemas.openxmlformats.org/officeDocument/2006/relationships/notesMaster" Target="notesMasters/notesMaster1.xml"/><Relationship Id="rId62" Type="http://schemas.openxmlformats.org/officeDocument/2006/relationships/handoutMaster" Target="handoutMasters/handoutMaster1.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lvl1pPr algn="l">
              <a:spcBef>
                <a:spcPct val="0"/>
              </a:spcBef>
              <a:defRPr sz="1200">
                <a:solidFill>
                  <a:schemeClr val="tx1"/>
                </a:solidFill>
                <a:latin typeface="Times New Roman" pitchFamily="18" charset="0"/>
                <a:ea typeface="+mn-ea"/>
                <a:cs typeface="+mn-cs"/>
              </a:defRPr>
            </a:lvl1pPr>
          </a:lstStyle>
          <a:p>
            <a:pPr>
              <a:defRPr/>
            </a:pPr>
            <a:endParaRPr lang="en-US" dirty="0"/>
          </a:p>
        </p:txBody>
      </p:sp>
      <p:sp>
        <p:nvSpPr>
          <p:cNvPr id="6147" name="Rectangle 3"/>
          <p:cNvSpPr>
            <a:spLocks noGrp="1" noChangeArrowheads="1"/>
          </p:cNvSpPr>
          <p:nvPr>
            <p:ph type="dt" sz="quarter" idx="1"/>
          </p:nvPr>
        </p:nvSpPr>
        <p:spPr bwMode="auto">
          <a:xfrm>
            <a:off x="3971925" y="0"/>
            <a:ext cx="3038475" cy="465138"/>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lvl1pPr algn="r">
              <a:spcBef>
                <a:spcPct val="0"/>
              </a:spcBef>
              <a:defRPr sz="1200">
                <a:solidFill>
                  <a:schemeClr val="tx1"/>
                </a:solidFill>
                <a:latin typeface="Times New Roman" pitchFamily="18" charset="0"/>
                <a:ea typeface="+mn-ea"/>
                <a:cs typeface="+mn-cs"/>
              </a:defRPr>
            </a:lvl1pPr>
          </a:lstStyle>
          <a:p>
            <a:pPr>
              <a:defRPr/>
            </a:pPr>
            <a:endParaRPr lang="en-US" dirty="0"/>
          </a:p>
        </p:txBody>
      </p:sp>
      <p:sp>
        <p:nvSpPr>
          <p:cNvPr id="6148" name="Rectangle 4"/>
          <p:cNvSpPr>
            <a:spLocks noGrp="1" noChangeArrowheads="1"/>
          </p:cNvSpPr>
          <p:nvPr>
            <p:ph type="ftr" sz="quarter" idx="2"/>
          </p:nvPr>
        </p:nvSpPr>
        <p:spPr bwMode="auto">
          <a:xfrm>
            <a:off x="0" y="8831263"/>
            <a:ext cx="3038475" cy="465137"/>
          </a:xfrm>
          <a:prstGeom prst="rect">
            <a:avLst/>
          </a:prstGeom>
          <a:noFill/>
          <a:ln w="9525">
            <a:noFill/>
            <a:miter lim="800000"/>
            <a:headEnd/>
            <a:tailEnd/>
          </a:ln>
          <a:effectLst/>
        </p:spPr>
        <p:txBody>
          <a:bodyPr vert="horz" wrap="square" lIns="91427" tIns="45713" rIns="91427" bIns="45713" numCol="1" anchor="b" anchorCtr="0" compatLnSpc="1">
            <a:prstTxWarp prst="textNoShape">
              <a:avLst/>
            </a:prstTxWarp>
          </a:bodyPr>
          <a:lstStyle>
            <a:lvl1pPr algn="l">
              <a:spcBef>
                <a:spcPct val="0"/>
              </a:spcBef>
              <a:defRPr sz="1200">
                <a:solidFill>
                  <a:schemeClr val="tx1"/>
                </a:solidFill>
                <a:latin typeface="Times New Roman" pitchFamily="18" charset="0"/>
                <a:ea typeface="+mn-ea"/>
                <a:cs typeface="+mn-cs"/>
              </a:defRPr>
            </a:lvl1pPr>
          </a:lstStyle>
          <a:p>
            <a:pPr>
              <a:defRPr/>
            </a:pPr>
            <a:endParaRPr lang="en-US" dirty="0"/>
          </a:p>
        </p:txBody>
      </p:sp>
      <p:sp>
        <p:nvSpPr>
          <p:cNvPr id="6149" name="Rectangle 5"/>
          <p:cNvSpPr>
            <a:spLocks noGrp="1" noChangeArrowheads="1"/>
          </p:cNvSpPr>
          <p:nvPr>
            <p:ph type="sldNum" sz="quarter" idx="3"/>
          </p:nvPr>
        </p:nvSpPr>
        <p:spPr bwMode="auto">
          <a:xfrm>
            <a:off x="3971925" y="8831263"/>
            <a:ext cx="3038475" cy="465137"/>
          </a:xfrm>
          <a:prstGeom prst="rect">
            <a:avLst/>
          </a:prstGeom>
          <a:noFill/>
          <a:ln w="9525">
            <a:noFill/>
            <a:miter lim="800000"/>
            <a:headEnd/>
            <a:tailEnd/>
          </a:ln>
          <a:effectLst/>
        </p:spPr>
        <p:txBody>
          <a:bodyPr vert="horz" wrap="square" lIns="91427" tIns="45713" rIns="91427" bIns="45713" numCol="1" anchor="b" anchorCtr="0" compatLnSpc="1">
            <a:prstTxWarp prst="textNoShape">
              <a:avLst/>
            </a:prstTxWarp>
          </a:bodyPr>
          <a:lstStyle>
            <a:lvl1pPr algn="r">
              <a:spcBef>
                <a:spcPct val="0"/>
              </a:spcBef>
              <a:defRPr sz="1200">
                <a:solidFill>
                  <a:schemeClr val="tx1"/>
                </a:solidFill>
                <a:latin typeface="Times New Roman" pitchFamily="18" charset="0"/>
                <a:ea typeface="+mn-ea"/>
                <a:cs typeface="+mn-cs"/>
              </a:defRPr>
            </a:lvl1pPr>
          </a:lstStyle>
          <a:p>
            <a:pPr>
              <a:defRPr/>
            </a:pPr>
            <a:fld id="{1DE44D89-53CE-4C0F-9CE1-86871521370C}" type="slidenum">
              <a:rPr lang="en-US"/>
              <a:pPr>
                <a:defRPr/>
              </a:pPr>
              <a:t>‹#›</a:t>
            </a:fld>
            <a:endParaRPr lang="en-US" dirty="0"/>
          </a:p>
        </p:txBody>
      </p:sp>
    </p:spTree>
    <p:extLst>
      <p:ext uri="{BB962C8B-B14F-4D97-AF65-F5344CB8AC3E}">
        <p14:creationId xmlns:p14="http://schemas.microsoft.com/office/powerpoint/2010/main" val="1970758691"/>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png>
</file>

<file path=ppt/media/image13.gif>
</file>

<file path=ppt/media/image14.gif>
</file>

<file path=ppt/media/image15.gif>
</file>

<file path=ppt/media/image16.gif>
</file>

<file path=ppt/media/image1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lvl1pPr algn="l">
              <a:spcBef>
                <a:spcPct val="0"/>
              </a:spcBef>
              <a:defRPr sz="1200">
                <a:solidFill>
                  <a:schemeClr val="tx1"/>
                </a:solidFill>
                <a:latin typeface="Times New Roman" pitchFamily="18" charset="0"/>
                <a:ea typeface="+mn-ea"/>
                <a:cs typeface="+mn-cs"/>
              </a:defRPr>
            </a:lvl1pPr>
          </a:lstStyle>
          <a:p>
            <a:pPr>
              <a:defRPr/>
            </a:pPr>
            <a:endParaRPr lang="en-US" dirty="0"/>
          </a:p>
        </p:txBody>
      </p:sp>
      <p:sp>
        <p:nvSpPr>
          <p:cNvPr id="16387" name="Rectangle 3"/>
          <p:cNvSpPr>
            <a:spLocks noGrp="1" noChangeArrowheads="1"/>
          </p:cNvSpPr>
          <p:nvPr>
            <p:ph type="dt" idx="1"/>
          </p:nvPr>
        </p:nvSpPr>
        <p:spPr bwMode="auto">
          <a:xfrm>
            <a:off x="3971925" y="0"/>
            <a:ext cx="3038475" cy="465138"/>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lvl1pPr algn="r">
              <a:spcBef>
                <a:spcPct val="0"/>
              </a:spcBef>
              <a:defRPr sz="1200">
                <a:solidFill>
                  <a:schemeClr val="tx1"/>
                </a:solidFill>
                <a:latin typeface="Times New Roman" pitchFamily="18" charset="0"/>
                <a:ea typeface="+mn-ea"/>
                <a:cs typeface="+mn-cs"/>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p:spPr>
      </p:sp>
      <p:sp>
        <p:nvSpPr>
          <p:cNvPr id="16389" name="Rectangle 5"/>
          <p:cNvSpPr>
            <a:spLocks noGrp="1" noChangeArrowheads="1"/>
          </p:cNvSpPr>
          <p:nvPr>
            <p:ph type="body" sz="quarter" idx="3"/>
          </p:nvPr>
        </p:nvSpPr>
        <p:spPr bwMode="auto">
          <a:xfrm>
            <a:off x="935038" y="4416425"/>
            <a:ext cx="5140325" cy="4183063"/>
          </a:xfrm>
          <a:prstGeom prst="rect">
            <a:avLst/>
          </a:prstGeom>
          <a:noFill/>
          <a:ln w="9525">
            <a:noFill/>
            <a:miter lim="800000"/>
            <a:headEnd/>
            <a:tailEnd/>
          </a:ln>
          <a:effectLst/>
        </p:spPr>
        <p:txBody>
          <a:bodyPr vert="horz" wrap="square" lIns="91427" tIns="45713" rIns="91427" bIns="45713"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16390" name="Rectangle 6"/>
          <p:cNvSpPr>
            <a:spLocks noGrp="1" noChangeArrowheads="1"/>
          </p:cNvSpPr>
          <p:nvPr>
            <p:ph type="ftr" sz="quarter" idx="4"/>
          </p:nvPr>
        </p:nvSpPr>
        <p:spPr bwMode="auto">
          <a:xfrm>
            <a:off x="0" y="8831263"/>
            <a:ext cx="3038475" cy="465137"/>
          </a:xfrm>
          <a:prstGeom prst="rect">
            <a:avLst/>
          </a:prstGeom>
          <a:noFill/>
          <a:ln w="9525">
            <a:noFill/>
            <a:miter lim="800000"/>
            <a:headEnd/>
            <a:tailEnd/>
          </a:ln>
          <a:effectLst/>
        </p:spPr>
        <p:txBody>
          <a:bodyPr vert="horz" wrap="square" lIns="91427" tIns="45713" rIns="91427" bIns="45713" numCol="1" anchor="b" anchorCtr="0" compatLnSpc="1">
            <a:prstTxWarp prst="textNoShape">
              <a:avLst/>
            </a:prstTxWarp>
          </a:bodyPr>
          <a:lstStyle>
            <a:lvl1pPr algn="l">
              <a:spcBef>
                <a:spcPct val="0"/>
              </a:spcBef>
              <a:defRPr sz="1200">
                <a:solidFill>
                  <a:schemeClr val="tx1"/>
                </a:solidFill>
                <a:latin typeface="Times New Roman" pitchFamily="18" charset="0"/>
                <a:ea typeface="+mn-ea"/>
                <a:cs typeface="+mn-cs"/>
              </a:defRPr>
            </a:lvl1pPr>
          </a:lstStyle>
          <a:p>
            <a:pPr>
              <a:defRPr/>
            </a:pPr>
            <a:endParaRPr lang="en-US" dirty="0"/>
          </a:p>
        </p:txBody>
      </p:sp>
      <p:sp>
        <p:nvSpPr>
          <p:cNvPr id="16391" name="Rectangle 7"/>
          <p:cNvSpPr>
            <a:spLocks noGrp="1" noChangeArrowheads="1"/>
          </p:cNvSpPr>
          <p:nvPr>
            <p:ph type="sldNum" sz="quarter" idx="5"/>
          </p:nvPr>
        </p:nvSpPr>
        <p:spPr bwMode="auto">
          <a:xfrm>
            <a:off x="3971925" y="8831263"/>
            <a:ext cx="3038475" cy="465137"/>
          </a:xfrm>
          <a:prstGeom prst="rect">
            <a:avLst/>
          </a:prstGeom>
          <a:noFill/>
          <a:ln w="9525">
            <a:noFill/>
            <a:miter lim="800000"/>
            <a:headEnd/>
            <a:tailEnd/>
          </a:ln>
          <a:effectLst/>
        </p:spPr>
        <p:txBody>
          <a:bodyPr vert="horz" wrap="square" lIns="91427" tIns="45713" rIns="91427" bIns="45713" numCol="1" anchor="b" anchorCtr="0" compatLnSpc="1">
            <a:prstTxWarp prst="textNoShape">
              <a:avLst/>
            </a:prstTxWarp>
          </a:bodyPr>
          <a:lstStyle>
            <a:lvl1pPr algn="r">
              <a:spcBef>
                <a:spcPct val="0"/>
              </a:spcBef>
              <a:defRPr sz="1200">
                <a:solidFill>
                  <a:schemeClr val="tx1"/>
                </a:solidFill>
                <a:latin typeface="Times New Roman" pitchFamily="18" charset="0"/>
                <a:ea typeface="+mn-ea"/>
                <a:cs typeface="+mn-cs"/>
              </a:defRPr>
            </a:lvl1pPr>
          </a:lstStyle>
          <a:p>
            <a:pPr>
              <a:defRPr/>
            </a:pPr>
            <a:fld id="{E86300CC-95FE-448D-B733-EF801F3A53EB}" type="slidenum">
              <a:rPr lang="en-US"/>
              <a:pPr>
                <a:defRPr/>
              </a:pPr>
              <a:t>‹#›</a:t>
            </a:fld>
            <a:endParaRPr lang="en-US" dirty="0"/>
          </a:p>
        </p:txBody>
      </p:sp>
    </p:spTree>
    <p:extLst>
      <p:ext uri="{BB962C8B-B14F-4D97-AF65-F5344CB8AC3E}">
        <p14:creationId xmlns:p14="http://schemas.microsoft.com/office/powerpoint/2010/main" val="55590580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9434F515-6E61-4BC4-8410-ED0758C76DE5}" type="slidenum">
              <a:rPr lang="en-US" smtClean="0">
                <a:ea typeface="ＭＳ Ｐゴシック"/>
                <a:cs typeface="ＭＳ Ｐゴシック"/>
              </a:rPr>
              <a:pPr/>
              <a:t>1</a:t>
            </a:fld>
            <a:endParaRPr lang="en-US" dirty="0" smtClean="0">
              <a:ea typeface="ＭＳ Ｐゴシック"/>
              <a:cs typeface="ＭＳ Ｐゴシック"/>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smtClean="0"/>
          </a:p>
          <a:p>
            <a:pPr eaLnBrk="1" hangingPunct="1"/>
            <a:endParaRPr lang="en-US"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28</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28</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29</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29</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30</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30</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31</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31</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32</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32</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33</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33</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34</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34</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35</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35</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36</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36</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37</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37</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9434F515-6E61-4BC4-8410-ED0758C76DE5}" type="slidenum">
              <a:rPr lang="en-US" smtClean="0">
                <a:ea typeface="ＭＳ Ｐゴシック"/>
                <a:cs typeface="ＭＳ Ｐゴシック"/>
              </a:rPr>
              <a:pPr/>
              <a:t>2</a:t>
            </a:fld>
            <a:endParaRPr lang="en-US" dirty="0" smtClean="0">
              <a:ea typeface="ＭＳ Ｐゴシック"/>
              <a:cs typeface="ＭＳ Ｐゴシック"/>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smtClean="0"/>
          </a:p>
          <a:p>
            <a:pPr eaLnBrk="1" hangingPunct="1"/>
            <a:endParaRPr lang="en-US" dirty="0"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39</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39</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9434F515-6E61-4BC4-8410-ED0758C76DE5}" type="slidenum">
              <a:rPr lang="en-US" smtClean="0">
                <a:ea typeface="ＭＳ Ｐゴシック"/>
                <a:cs typeface="ＭＳ Ｐゴシック"/>
              </a:rPr>
              <a:pPr/>
              <a:t>46</a:t>
            </a:fld>
            <a:endParaRPr lang="en-US" dirty="0" smtClean="0">
              <a:ea typeface="ＭＳ Ｐゴシック"/>
              <a:cs typeface="ＭＳ Ｐゴシック"/>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smtClean="0"/>
          </a:p>
          <a:p>
            <a:pPr eaLnBrk="1" hangingPunct="1"/>
            <a:endParaRPr lang="en-US" dirty="0"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9434F515-6E61-4BC4-8410-ED0758C76DE5}" type="slidenum">
              <a:rPr lang="en-US" smtClean="0">
                <a:ea typeface="ＭＳ Ｐゴシック"/>
                <a:cs typeface="ＭＳ Ｐゴシック"/>
              </a:rPr>
              <a:pPr/>
              <a:t>47</a:t>
            </a:fld>
            <a:endParaRPr lang="en-US" dirty="0" smtClean="0">
              <a:ea typeface="ＭＳ Ｐゴシック"/>
              <a:cs typeface="ＭＳ Ｐゴシック"/>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smtClean="0"/>
          </a:p>
          <a:p>
            <a:pPr eaLnBrk="1" hangingPunct="1"/>
            <a:endParaRPr lang="en-US" dirty="0" smtClean="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9434F515-6E61-4BC4-8410-ED0758C76DE5}" type="slidenum">
              <a:rPr lang="en-US" smtClean="0">
                <a:ea typeface="ＭＳ Ｐゴシック"/>
                <a:cs typeface="ＭＳ Ｐゴシック"/>
              </a:rPr>
              <a:pPr/>
              <a:t>54</a:t>
            </a:fld>
            <a:endParaRPr lang="en-US" dirty="0" smtClean="0">
              <a:ea typeface="ＭＳ Ｐゴシック"/>
              <a:cs typeface="ＭＳ Ｐゴシック"/>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smtClean="0"/>
          </a:p>
          <a:p>
            <a:pPr eaLnBrk="1" hangingPunct="1"/>
            <a:endParaRPr lang="en-US" dirty="0"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86300CC-95FE-448D-B733-EF801F3A53EB}" type="slidenum">
              <a:rPr lang="en-US" smtClean="0"/>
              <a:pPr>
                <a:defRPr/>
              </a:pPr>
              <a:t>12</a:t>
            </a:fld>
            <a:endParaRPr lang="en-US" dirty="0"/>
          </a:p>
        </p:txBody>
      </p:sp>
    </p:spTree>
    <p:extLst>
      <p:ext uri="{BB962C8B-B14F-4D97-AF65-F5344CB8AC3E}">
        <p14:creationId xmlns:p14="http://schemas.microsoft.com/office/powerpoint/2010/main" val="1015061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9434F515-6E61-4BC4-8410-ED0758C76DE5}" type="slidenum">
              <a:rPr lang="en-US" smtClean="0">
                <a:ea typeface="ＭＳ Ｐゴシック"/>
                <a:cs typeface="ＭＳ Ｐゴシック"/>
              </a:rPr>
              <a:pPr/>
              <a:t>14</a:t>
            </a:fld>
            <a:endParaRPr lang="en-US" dirty="0" smtClean="0">
              <a:ea typeface="ＭＳ Ｐゴシック"/>
              <a:cs typeface="ＭＳ Ｐゴシック"/>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smtClean="0"/>
          </a:p>
          <a:p>
            <a:pPr eaLnBrk="1" hangingPunct="1"/>
            <a:endParaRPr lang="en-US" dirty="0"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p:spPr>
        <p:txBody>
          <a:bodyPr/>
          <a:lstStyle/>
          <a:p>
            <a:fld id="{9434F515-6E61-4BC4-8410-ED0758C76DE5}" type="slidenum">
              <a:rPr lang="en-US" smtClean="0">
                <a:ea typeface="ＭＳ Ｐゴシック"/>
                <a:cs typeface="ＭＳ Ｐゴシック"/>
              </a:rPr>
              <a:pPr/>
              <a:t>18</a:t>
            </a:fld>
            <a:endParaRPr lang="en-US" dirty="0" smtClean="0">
              <a:ea typeface="ＭＳ Ｐゴシック"/>
              <a:cs typeface="ＭＳ Ｐゴシック"/>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p:spPr>
        <p:txBody>
          <a:bodyPr/>
          <a:lstStyle/>
          <a:p>
            <a:pPr eaLnBrk="1" hangingPunct="1"/>
            <a:endParaRPr lang="en-US" dirty="0" smtClean="0"/>
          </a:p>
          <a:p>
            <a:pPr eaLnBrk="1" hangingPunct="1"/>
            <a:endParaRPr lang="en-US"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19</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19</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21</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21</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23</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23</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p:spPr>
        <p:txBody>
          <a:bodyPr/>
          <a:lstStyle/>
          <a:p>
            <a:fld id="{2F175AF2-DBEC-47FA-886F-CB50DFA42032}" type="slidenum">
              <a:rPr lang="en-US" smtClean="0">
                <a:solidFill>
                  <a:prstClr val="black"/>
                </a:solidFill>
                <a:latin typeface="Calibri"/>
                <a:ea typeface="ＭＳ Ｐゴシック"/>
                <a:cs typeface="ＭＳ Ｐゴシック"/>
              </a:rPr>
              <a:pPr/>
              <a:t>27</a:t>
            </a:fld>
            <a:endParaRPr lang="en-US" dirty="0" smtClean="0">
              <a:solidFill>
                <a:prstClr val="black"/>
              </a:solidFill>
              <a:latin typeface="Calibri"/>
              <a:ea typeface="ＭＳ Ｐゴシック"/>
              <a:cs typeface="ＭＳ Ｐゴシック"/>
            </a:endParaRPr>
          </a:p>
        </p:txBody>
      </p:sp>
      <p:sp>
        <p:nvSpPr>
          <p:cNvPr id="32770" name="Rectangle 7"/>
          <p:cNvSpPr txBox="1">
            <a:spLocks noGrp="1" noChangeArrowheads="1"/>
          </p:cNvSpPr>
          <p:nvPr/>
        </p:nvSpPr>
        <p:spPr bwMode="auto">
          <a:xfrm>
            <a:off x="3971926" y="8831264"/>
            <a:ext cx="3038475" cy="465137"/>
          </a:xfrm>
          <a:prstGeom prst="rect">
            <a:avLst/>
          </a:prstGeom>
          <a:noFill/>
          <a:ln w="9525">
            <a:noFill/>
            <a:miter lim="800000"/>
            <a:headEnd/>
            <a:tailEnd/>
          </a:ln>
        </p:spPr>
        <p:txBody>
          <a:bodyPr lIns="93159" tIns="46580" rIns="93159" bIns="46580" anchor="b"/>
          <a:lstStyle/>
          <a:p>
            <a:pPr algn="r" defTabSz="930224" eaLnBrk="0" fontAlgn="auto" hangingPunct="0">
              <a:spcBef>
                <a:spcPts val="0"/>
              </a:spcBef>
              <a:spcAft>
                <a:spcPts val="0"/>
              </a:spcAft>
            </a:pPr>
            <a:fld id="{652103F6-A4BD-4852-9B47-A881E36256EC}" type="slidenum">
              <a:rPr lang="en-US" sz="1200">
                <a:solidFill>
                  <a:prstClr val="black"/>
                </a:solidFill>
                <a:latin typeface="Calibri"/>
                <a:ea typeface="+mn-ea"/>
                <a:cs typeface="+mn-cs"/>
              </a:rPr>
              <a:pPr algn="r" defTabSz="930224" eaLnBrk="0" fontAlgn="auto" hangingPunct="0">
                <a:spcBef>
                  <a:spcPts val="0"/>
                </a:spcBef>
                <a:spcAft>
                  <a:spcPts val="0"/>
                </a:spcAft>
              </a:pPr>
              <a:t>27</a:t>
            </a:fld>
            <a:endParaRPr lang="en-US" sz="1200" dirty="0">
              <a:solidFill>
                <a:prstClr val="black"/>
              </a:solidFill>
              <a:latin typeface="Calibri"/>
              <a:ea typeface="+mn-ea"/>
              <a:cs typeface="+mn-cs"/>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lIns="93159" tIns="46580" rIns="93159" bIns="46580"/>
          <a:lstStyle/>
          <a:p>
            <a:pPr eaLnBrk="1" hangingPunct="1"/>
            <a:endParaRPr lang="en-US" dirty="0"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9" descr="osg_logo_4c_white"/>
          <p:cNvPicPr>
            <a:picLocks noChangeAspect="1" noChangeArrowheads="1"/>
          </p:cNvPicPr>
          <p:nvPr userDrawn="1"/>
        </p:nvPicPr>
        <p:blipFill>
          <a:blip r:embed="rId2"/>
          <a:srcRect/>
          <a:stretch>
            <a:fillRect/>
          </a:stretch>
        </p:blipFill>
        <p:spPr bwMode="auto">
          <a:xfrm>
            <a:off x="0" y="88900"/>
            <a:ext cx="1393825" cy="925513"/>
          </a:xfrm>
          <a:prstGeom prst="rect">
            <a:avLst/>
          </a:prstGeom>
          <a:noFill/>
          <a:ln w="9525">
            <a:noFill/>
            <a:miter lim="800000"/>
            <a:headEnd/>
            <a:tailEnd/>
          </a:ln>
        </p:spPr>
      </p:pic>
      <p:sp>
        <p:nvSpPr>
          <p:cNvPr id="252931" name="Rectangle 3"/>
          <p:cNvSpPr>
            <a:spLocks noGrp="1" noChangeArrowheads="1"/>
          </p:cNvSpPr>
          <p:nvPr>
            <p:ph type="ctrTitle"/>
          </p:nvPr>
        </p:nvSpPr>
        <p:spPr>
          <a:xfrm>
            <a:off x="685800" y="2286000"/>
            <a:ext cx="7772400" cy="1143000"/>
          </a:xfrm>
        </p:spPr>
        <p:txBody>
          <a:bodyPr/>
          <a:lstStyle>
            <a:lvl1pPr>
              <a:defRPr>
                <a:solidFill>
                  <a:schemeClr val="hlink"/>
                </a:solidFill>
              </a:defRPr>
            </a:lvl1pPr>
          </a:lstStyle>
          <a:p>
            <a:r>
              <a:rPr lang="en-US"/>
              <a:t>Click to edit Master title style</a:t>
            </a:r>
          </a:p>
        </p:txBody>
      </p:sp>
      <p:sp>
        <p:nvSpPr>
          <p:cNvPr id="252932" name="Rectangle 4"/>
          <p:cNvSpPr>
            <a:spLocks noGrp="1" noChangeArrowheads="1"/>
          </p:cNvSpPr>
          <p:nvPr>
            <p:ph type="subTitle" idx="1"/>
          </p:nvPr>
        </p:nvSpPr>
        <p:spPr>
          <a:xfrm>
            <a:off x="647700" y="3886200"/>
            <a:ext cx="8128000" cy="1752600"/>
          </a:xfrm>
        </p:spPr>
        <p:txBody>
          <a:bodyPr/>
          <a:lstStyle>
            <a:lvl1pPr marL="0" indent="0" algn="ctr">
              <a:buFont typeface="Times" pitchFamily="18" charset="0"/>
              <a:buNone/>
              <a:defRPr sz="2400">
                <a:solidFill>
                  <a:schemeClr val="hlink"/>
                </a:solidFill>
              </a:defRPr>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4"/>
          <p:cNvSpPr>
            <a:spLocks noGrp="1" noChangeArrowheads="1"/>
          </p:cNvSpPr>
          <p:nvPr>
            <p:ph type="sldNum" sz="quarter" idx="10"/>
          </p:nvPr>
        </p:nvSpPr>
        <p:spPr>
          <a:ln/>
        </p:spPr>
        <p:txBody>
          <a:bodyPr/>
          <a:lstStyle>
            <a:lvl1pPr>
              <a:defRPr/>
            </a:lvl1pPr>
          </a:lstStyle>
          <a:p>
            <a:pPr>
              <a:defRPr/>
            </a:pPr>
            <a:fld id="{EED12B14-0E5E-4727-BBCA-84210E85A53B}" type="slidenum">
              <a:rPr lang="en-US"/>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81775" y="0"/>
            <a:ext cx="1965325" cy="60198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0"/>
            <a:ext cx="5743575" cy="6019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4"/>
          <p:cNvSpPr>
            <a:spLocks noGrp="1" noChangeArrowheads="1"/>
          </p:cNvSpPr>
          <p:nvPr>
            <p:ph type="sldNum" sz="quarter" idx="10"/>
          </p:nvPr>
        </p:nvSpPr>
        <p:spPr>
          <a:ln/>
        </p:spPr>
        <p:txBody>
          <a:bodyPr/>
          <a:lstStyle>
            <a:lvl1pPr>
              <a:defRPr/>
            </a:lvl1pPr>
          </a:lstStyle>
          <a:p>
            <a:pPr>
              <a:defRPr/>
            </a:pPr>
            <a:fld id="{7DED1BD5-1454-46E2-91F8-595FBCFA24DE}" type="slidenum">
              <a:rPr lang="en-US"/>
              <a:pPr>
                <a:defRPr/>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2541076-855F-9741-A2D1-D7BC43B4C1B7}" type="datetimeFigureOut">
              <a:rPr lang="en-US"/>
              <a:pPr/>
              <a:t>5/19/11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8953362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2541076-855F-9741-A2D1-D7BC43B4C1B7}" type="datetimeFigureOut">
              <a:rPr lang="en-US"/>
              <a:pPr/>
              <a:t>5/19/11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36336443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2541076-855F-9741-A2D1-D7BC43B4C1B7}" type="datetimeFigureOut">
              <a:rPr lang="en-US"/>
              <a:pPr/>
              <a:t>5/19/11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18865910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541076-855F-9741-A2D1-D7BC43B4C1B7}" type="datetimeFigureOut">
              <a:rPr lang="en-US"/>
              <a:pPr/>
              <a:t>5/19/11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5227889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2541076-855F-9741-A2D1-D7BC43B4C1B7}" type="datetimeFigureOut">
              <a:rPr lang="en-US"/>
              <a:pPr/>
              <a:t>5/19/11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21524431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2541076-855F-9741-A2D1-D7BC43B4C1B7}" type="datetimeFigureOut">
              <a:rPr lang="en-US"/>
              <a:pPr/>
              <a:t>5/19/11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38654885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541076-855F-9741-A2D1-D7BC43B4C1B7}" type="datetimeFigureOut">
              <a:rPr lang="en-US"/>
              <a:pPr/>
              <a:t>5/19/11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34542961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2541076-855F-9741-A2D1-D7BC43B4C1B7}" type="datetimeFigureOut">
              <a:rPr lang="en-US"/>
              <a:pPr/>
              <a:t>5/19/11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1521497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4"/>
          <p:cNvSpPr>
            <a:spLocks noGrp="1" noChangeArrowheads="1"/>
          </p:cNvSpPr>
          <p:nvPr>
            <p:ph type="sldNum" sz="quarter" idx="10"/>
          </p:nvPr>
        </p:nvSpPr>
        <p:spPr>
          <a:ln/>
        </p:spPr>
        <p:txBody>
          <a:bodyPr/>
          <a:lstStyle>
            <a:lvl1pPr>
              <a:defRPr/>
            </a:lvl1pPr>
          </a:lstStyle>
          <a:p>
            <a:pPr>
              <a:defRPr/>
            </a:pPr>
            <a:fld id="{038AB4BC-D760-449D-A975-B1B41586F3D1}" type="slidenum">
              <a:rPr lang="en-US"/>
              <a:pPr>
                <a:defRPr/>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2541076-855F-9741-A2D1-D7BC43B4C1B7}" type="datetimeFigureOut">
              <a:rPr lang="en-US"/>
              <a:pPr/>
              <a:t>5/19/11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14342210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2541076-855F-9741-A2D1-D7BC43B4C1B7}" type="datetimeFigureOut">
              <a:rPr lang="en-US"/>
              <a:pPr/>
              <a:t>5/19/11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34976126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2541076-855F-9741-A2D1-D7BC43B4C1B7}" type="datetimeFigureOut">
              <a:rPr lang="en-US"/>
              <a:pPr/>
              <a:t>5/19/11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406892-413E-7E41-99A9-8DE1D1E81B73}" type="slidenum">
              <a:rPr/>
              <a:pPr/>
              <a:t>‹#›</a:t>
            </a:fld>
            <a:endParaRPr lang="en-US"/>
          </a:p>
        </p:txBody>
      </p:sp>
    </p:spTree>
    <p:extLst>
      <p:ext uri="{BB962C8B-B14F-4D97-AF65-F5344CB8AC3E}">
        <p14:creationId xmlns:p14="http://schemas.microsoft.com/office/powerpoint/2010/main" val="39129912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AE0CFC-64F6-EA4F-A8BF-16A6EAC2C782}"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7F9B81B-1466-E246-8D31-EC501E34FA66}"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4A7B2F-649A-6244-BF24-99DA269C4779}"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6DB2B47-6B01-FC46-90A2-438907DC1502}"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EAE8D59-D6D9-5D44-8D6A-25234D2D001B}"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8" name="Footer Placeholder 7"/>
          <p:cNvSpPr>
            <a:spLocks noGrp="1"/>
          </p:cNvSpPr>
          <p:nvPr>
            <p:ph type="ftr" sz="quarter" idx="11"/>
          </p:nvPr>
        </p:nvSpPr>
        <p:spPr/>
        <p:txBody>
          <a:bodyPr/>
          <a:lstStyle/>
          <a:p>
            <a:endParaRPr lang="en-US">
              <a:solidFill>
                <a:prstClr val="black">
                  <a:tint val="75000"/>
                </a:prstClr>
              </a:solidFill>
              <a:latin typeface="Calibri"/>
            </a:endParaRPr>
          </a:p>
        </p:txBody>
      </p:sp>
      <p:sp>
        <p:nvSpPr>
          <p:cNvPr id="9" name="Slide Number Placeholder 8"/>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5B51245-769E-8148-ABEB-7FCFEF66ABD6}"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4" name="Footer Placeholder 3"/>
          <p:cNvSpPr>
            <a:spLocks noGrp="1"/>
          </p:cNvSpPr>
          <p:nvPr>
            <p:ph type="ftr" sz="quarter" idx="11"/>
          </p:nvPr>
        </p:nvSpPr>
        <p:spPr/>
        <p:txBody>
          <a:bodyPr/>
          <a:lstStyle/>
          <a:p>
            <a:endParaRPr lang="en-US">
              <a:solidFill>
                <a:prstClr val="black">
                  <a:tint val="75000"/>
                </a:prstClr>
              </a:solidFill>
              <a:latin typeface="Calibri"/>
            </a:endParaRPr>
          </a:p>
        </p:txBody>
      </p:sp>
      <p:sp>
        <p:nvSpPr>
          <p:cNvPr id="5" name="Slide Number Placeholder 4"/>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0BFB0E-7398-EB41-88C2-F4E08A3D4E95}"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3" name="Footer Placeholder 2"/>
          <p:cNvSpPr>
            <a:spLocks noGrp="1"/>
          </p:cNvSpPr>
          <p:nvPr>
            <p:ph type="ftr" sz="quarter" idx="11"/>
          </p:nvPr>
        </p:nvSpPr>
        <p:spPr/>
        <p:txBody>
          <a:bodyPr/>
          <a:lstStyle/>
          <a:p>
            <a:endParaRPr lang="en-US">
              <a:solidFill>
                <a:prstClr val="black">
                  <a:tint val="75000"/>
                </a:prstClr>
              </a:solidFill>
              <a:latin typeface="Calibri"/>
            </a:endParaRPr>
          </a:p>
        </p:txBody>
      </p:sp>
      <p:sp>
        <p:nvSpPr>
          <p:cNvPr id="4" name="Slide Number Placeholder 3"/>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4"/>
          <p:cNvSpPr>
            <a:spLocks noGrp="1" noChangeArrowheads="1"/>
          </p:cNvSpPr>
          <p:nvPr>
            <p:ph type="sldNum" sz="quarter" idx="10"/>
          </p:nvPr>
        </p:nvSpPr>
        <p:spPr>
          <a:ln/>
        </p:spPr>
        <p:txBody>
          <a:bodyPr/>
          <a:lstStyle>
            <a:lvl1pPr>
              <a:defRPr/>
            </a:lvl1pPr>
          </a:lstStyle>
          <a:p>
            <a:pPr>
              <a:defRPr/>
            </a:pPr>
            <a:fld id="{A9E93992-0C98-4927-B232-926C57067375}" type="slidenum">
              <a:rPr lang="en-US"/>
              <a:pPr>
                <a:defRPr/>
              </a:pPr>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3DFC81-79E2-2E49-9378-919DC6806569}"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8A095BA-8843-BA44-BA4E-91386D4A491D}"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6" name="Footer Placeholder 5"/>
          <p:cNvSpPr>
            <a:spLocks noGrp="1"/>
          </p:cNvSpPr>
          <p:nvPr>
            <p:ph type="ftr" sz="quarter" idx="11"/>
          </p:nvPr>
        </p:nvSpPr>
        <p:spPr/>
        <p:txBody>
          <a:bodyPr/>
          <a:lstStyle/>
          <a:p>
            <a:endParaRPr lang="en-US">
              <a:solidFill>
                <a:prstClr val="black">
                  <a:tint val="75000"/>
                </a:prstClr>
              </a:solidFill>
              <a:latin typeface="Calibri"/>
            </a:endParaRPr>
          </a:p>
        </p:txBody>
      </p:sp>
      <p:sp>
        <p:nvSpPr>
          <p:cNvPr id="7" name="Slide Number Placeholder 6"/>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9721F22-D3CF-5041-8626-5E15E9990D0B}"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AD658-8CD0-7647-8EF4-F27C4B5F206B}" type="datetime1">
              <a:rPr lang="en-US" smtClean="0">
                <a:solidFill>
                  <a:prstClr val="black">
                    <a:tint val="75000"/>
                  </a:prstClr>
                </a:solidFill>
                <a:latin typeface="Calibri"/>
              </a:rPr>
              <a:pPr/>
              <a:t>5/19/11</a:t>
            </a:fld>
            <a:endParaRPr lang="en-US">
              <a:solidFill>
                <a:prstClr val="black">
                  <a:tint val="75000"/>
                </a:prstClr>
              </a:solidFill>
              <a:latin typeface="Calibri"/>
            </a:endParaRPr>
          </a:p>
        </p:txBody>
      </p:sp>
      <p:sp>
        <p:nvSpPr>
          <p:cNvPr id="5" name="Footer Placeholder 4"/>
          <p:cNvSpPr>
            <a:spLocks noGrp="1"/>
          </p:cNvSpPr>
          <p:nvPr>
            <p:ph type="ftr" sz="quarter" idx="11"/>
          </p:nvPr>
        </p:nvSpPr>
        <p:spPr/>
        <p:txBody>
          <a:bodyPr/>
          <a:lstStyle/>
          <a:p>
            <a:endParaRPr lang="en-US">
              <a:solidFill>
                <a:prstClr val="black">
                  <a:tint val="75000"/>
                </a:prstClr>
              </a:solidFill>
              <a:latin typeface="Calibri"/>
            </a:endParaRPr>
          </a:p>
        </p:txBody>
      </p:sp>
      <p:sp>
        <p:nvSpPr>
          <p:cNvPr id="6" name="Slide Number Placeholder 5"/>
          <p:cNvSpPr>
            <a:spLocks noGrp="1"/>
          </p:cNvSpPr>
          <p:nvPr>
            <p:ph type="sldNum" sz="quarter" idx="12"/>
          </p:nvPr>
        </p:nvSpPr>
        <p:spPr/>
        <p:txBody>
          <a:bodyPr/>
          <a:lstStyle/>
          <a:p>
            <a:fld id="{FE406892-413E-7E41-99A9-8DE1D1E81B73}" type="slidenum">
              <a:rPr>
                <a:solidFill>
                  <a:prstClr val="black">
                    <a:tint val="75000"/>
                  </a:prstClr>
                </a:solidFill>
                <a:latin typeface="Calibri"/>
              </a:rPr>
              <a:pPr/>
              <a:t>‹#›</a:t>
            </a:fld>
            <a:endParaRPr lang="en-US">
              <a:solidFill>
                <a:prstClr val="black">
                  <a:tint val="75000"/>
                </a:prstClr>
              </a:solidFill>
              <a:latin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74700" y="1333500"/>
            <a:ext cx="3810000" cy="4686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37100" y="1333500"/>
            <a:ext cx="3810000" cy="4686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4"/>
          <p:cNvSpPr>
            <a:spLocks noGrp="1" noChangeArrowheads="1"/>
          </p:cNvSpPr>
          <p:nvPr>
            <p:ph type="sldNum" sz="quarter" idx="10"/>
          </p:nvPr>
        </p:nvSpPr>
        <p:spPr>
          <a:ln/>
        </p:spPr>
        <p:txBody>
          <a:bodyPr/>
          <a:lstStyle>
            <a:lvl1pPr>
              <a:defRPr/>
            </a:lvl1pPr>
          </a:lstStyle>
          <a:p>
            <a:pPr>
              <a:defRPr/>
            </a:pPr>
            <a:fld id="{052ED43E-FFC6-4733-90B5-3F1EA8650B24}"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14"/>
          <p:cNvSpPr>
            <a:spLocks noGrp="1" noChangeArrowheads="1"/>
          </p:cNvSpPr>
          <p:nvPr>
            <p:ph type="sldNum" sz="quarter" idx="10"/>
          </p:nvPr>
        </p:nvSpPr>
        <p:spPr>
          <a:ln/>
        </p:spPr>
        <p:txBody>
          <a:bodyPr/>
          <a:lstStyle>
            <a:lvl1pPr>
              <a:defRPr/>
            </a:lvl1pPr>
          </a:lstStyle>
          <a:p>
            <a:pPr>
              <a:defRPr/>
            </a:pPr>
            <a:fld id="{FE0D153F-D5DD-4DE5-A296-14922A3598C3}" type="slidenum">
              <a:rPr lang="en-US"/>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14"/>
          <p:cNvSpPr>
            <a:spLocks noGrp="1" noChangeArrowheads="1"/>
          </p:cNvSpPr>
          <p:nvPr>
            <p:ph type="sldNum" sz="quarter" idx="10"/>
          </p:nvPr>
        </p:nvSpPr>
        <p:spPr>
          <a:ln/>
        </p:spPr>
        <p:txBody>
          <a:bodyPr/>
          <a:lstStyle>
            <a:lvl1pPr>
              <a:defRPr/>
            </a:lvl1pPr>
          </a:lstStyle>
          <a:p>
            <a:pPr>
              <a:defRPr/>
            </a:pPr>
            <a:fld id="{B986FEBC-FC0F-4EF3-B2AF-DFF52BFA3FE4}" type="slidenum">
              <a:rPr lang="en-US"/>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Rectangle 14"/>
          <p:cNvSpPr>
            <a:spLocks noGrp="1" noChangeArrowheads="1"/>
          </p:cNvSpPr>
          <p:nvPr>
            <p:ph type="sldNum" sz="quarter" idx="10"/>
          </p:nvPr>
        </p:nvSpPr>
        <p:spPr>
          <a:ln/>
        </p:spPr>
        <p:txBody>
          <a:bodyPr/>
          <a:lstStyle>
            <a:lvl1pPr>
              <a:defRPr/>
            </a:lvl1pPr>
          </a:lstStyle>
          <a:p>
            <a:pPr>
              <a:defRPr/>
            </a:pPr>
            <a:fld id="{564E46F8-69E3-4B95-A8B1-50095048CB88}" type="slidenum">
              <a:rPr lang="en-US"/>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4"/>
          <p:cNvSpPr>
            <a:spLocks noGrp="1" noChangeArrowheads="1"/>
          </p:cNvSpPr>
          <p:nvPr>
            <p:ph type="sldNum" sz="quarter" idx="10"/>
          </p:nvPr>
        </p:nvSpPr>
        <p:spPr>
          <a:ln/>
        </p:spPr>
        <p:txBody>
          <a:bodyPr/>
          <a:lstStyle>
            <a:lvl1pPr>
              <a:defRPr/>
            </a:lvl1pPr>
          </a:lstStyle>
          <a:p>
            <a:pPr>
              <a:defRPr/>
            </a:pPr>
            <a:fld id="{C58EB326-FF11-4895-AA10-E9E1247897BD}" type="slidenum">
              <a:rPr lang="en-US"/>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4"/>
          <p:cNvSpPr>
            <a:spLocks noGrp="1" noChangeArrowheads="1"/>
          </p:cNvSpPr>
          <p:nvPr>
            <p:ph type="sldNum" sz="quarter" idx="10"/>
          </p:nvPr>
        </p:nvSpPr>
        <p:spPr>
          <a:ln/>
        </p:spPr>
        <p:txBody>
          <a:bodyPr/>
          <a:lstStyle>
            <a:lvl1pPr>
              <a:defRPr/>
            </a:lvl1pPr>
          </a:lstStyle>
          <a:p>
            <a:pPr>
              <a:defRPr/>
            </a:pPr>
            <a:fld id="{A070F711-BB7B-4F33-B099-48AF44E88E6A}" type="slidenum">
              <a:rPr lang="en-US"/>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0898" name="Rectangle 3"/>
          <p:cNvSpPr>
            <a:spLocks noGrp="1" noChangeArrowheads="1"/>
          </p:cNvSpPr>
          <p:nvPr>
            <p:ph type="title"/>
          </p:nvPr>
        </p:nvSpPr>
        <p:spPr bwMode="auto">
          <a:xfrm>
            <a:off x="685800" y="0"/>
            <a:ext cx="69469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80899" name="Rectangle 4"/>
          <p:cNvSpPr>
            <a:spLocks noGrp="1" noChangeArrowheads="1"/>
          </p:cNvSpPr>
          <p:nvPr>
            <p:ph type="body" idx="1"/>
          </p:nvPr>
        </p:nvSpPr>
        <p:spPr bwMode="auto">
          <a:xfrm>
            <a:off x="774700" y="1333500"/>
            <a:ext cx="7772400" cy="46863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51914" name="Rectangle 10"/>
          <p:cNvSpPr>
            <a:spLocks noChangeArrowheads="1"/>
          </p:cNvSpPr>
          <p:nvPr/>
        </p:nvSpPr>
        <p:spPr bwMode="auto">
          <a:xfrm>
            <a:off x="-1266825" y="6008688"/>
            <a:ext cx="184150" cy="457200"/>
          </a:xfrm>
          <a:prstGeom prst="rect">
            <a:avLst/>
          </a:prstGeom>
          <a:noFill/>
          <a:ln w="9525">
            <a:noFill/>
            <a:miter lim="800000"/>
            <a:headEnd/>
            <a:tailEnd/>
          </a:ln>
          <a:effectLst/>
        </p:spPr>
        <p:txBody>
          <a:bodyPr wrap="none">
            <a:spAutoFit/>
          </a:bodyPr>
          <a:lstStyle/>
          <a:p>
            <a:pPr>
              <a:defRPr/>
            </a:pPr>
            <a:endParaRPr lang="en-US" sz="2400" dirty="0">
              <a:solidFill>
                <a:schemeClr val="tx1"/>
              </a:solidFill>
              <a:ea typeface="+mn-ea"/>
              <a:cs typeface="Arial" charset="0"/>
            </a:endParaRPr>
          </a:p>
        </p:txBody>
      </p:sp>
      <p:sp>
        <p:nvSpPr>
          <p:cNvPr id="251918" name="Rectangle 14"/>
          <p:cNvSpPr>
            <a:spLocks noGrp="1" noChangeArrowheads="1"/>
          </p:cNvSpPr>
          <p:nvPr>
            <p:ph type="sldNum" sz="quarter" idx="4"/>
          </p:nvPr>
        </p:nvSpPr>
        <p:spPr bwMode="auto">
          <a:xfrm>
            <a:off x="8724900" y="6400800"/>
            <a:ext cx="4191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spcBef>
                <a:spcPct val="0"/>
              </a:spcBef>
              <a:defRPr sz="1400">
                <a:solidFill>
                  <a:srgbClr val="FF8000"/>
                </a:solidFill>
                <a:ea typeface="+mn-ea"/>
                <a:cs typeface="+mn-cs"/>
              </a:defRPr>
            </a:lvl1pPr>
          </a:lstStyle>
          <a:p>
            <a:pPr>
              <a:defRPr/>
            </a:pPr>
            <a:fld id="{0EB139E0-FE9F-43AC-8937-774C1F00E50B}" type="slidenum">
              <a:rPr lang="en-US"/>
              <a:pPr>
                <a:defRPr/>
              </a:pPr>
              <a:t>‹#›</a:t>
            </a:fld>
            <a:endParaRPr lang="en-US" dirty="0"/>
          </a:p>
        </p:txBody>
      </p:sp>
      <p:pic>
        <p:nvPicPr>
          <p:cNvPr id="80902" name="Picture 16" descr="osg_logo_4c_white"/>
          <p:cNvPicPr>
            <a:picLocks noChangeAspect="1" noChangeArrowheads="1"/>
          </p:cNvPicPr>
          <p:nvPr userDrawn="1"/>
        </p:nvPicPr>
        <p:blipFill>
          <a:blip r:embed="rId13"/>
          <a:srcRect/>
          <a:stretch>
            <a:fillRect/>
          </a:stretch>
        </p:blipFill>
        <p:spPr bwMode="auto">
          <a:xfrm>
            <a:off x="0" y="165100"/>
            <a:ext cx="1393825" cy="925513"/>
          </a:xfrm>
          <a:prstGeom prst="rect">
            <a:avLst/>
          </a:prstGeom>
          <a:noFill/>
          <a:ln w="9525">
            <a:noFill/>
            <a:miter lim="800000"/>
            <a:headEnd/>
            <a:tailEnd/>
          </a:ln>
        </p:spPr>
      </p:pic>
      <p:sp>
        <p:nvSpPr>
          <p:cNvPr id="251921" name="Rectangle 17"/>
          <p:cNvSpPr>
            <a:spLocks noGrp="1" noChangeArrowheads="1"/>
          </p:cNvSpPr>
          <p:nvPr userDrawn="1"/>
        </p:nvSpPr>
        <p:spPr bwMode="auto">
          <a:xfrm>
            <a:off x="3268869" y="6473825"/>
            <a:ext cx="2805044" cy="384175"/>
          </a:xfrm>
          <a:prstGeom prst="rect">
            <a:avLst/>
          </a:prstGeom>
          <a:noFill/>
          <a:ln w="9525">
            <a:noFill/>
            <a:miter lim="800000"/>
            <a:headEnd/>
            <a:tailEnd/>
          </a:ln>
          <a:effectLst/>
        </p:spPr>
        <p:txBody>
          <a:bodyPr anchor="b"/>
          <a:lstStyle/>
          <a:p>
            <a:pPr algn="ctr" eaLnBrk="0" hangingPunct="0">
              <a:defRPr/>
            </a:pPr>
            <a:r>
              <a:rPr lang="en-US" sz="1200" dirty="0" smtClean="0">
                <a:solidFill>
                  <a:srgbClr val="FF8000"/>
                </a:solidFill>
                <a:ea typeface="ＭＳ Ｐゴシック" pitchFamily="1" charset="-128"/>
                <a:cs typeface="+mn-cs"/>
              </a:rPr>
              <a:t>OSG Council</a:t>
            </a:r>
            <a:r>
              <a:rPr lang="en-US" sz="1200" baseline="0" dirty="0" smtClean="0">
                <a:solidFill>
                  <a:srgbClr val="FF8000"/>
                </a:solidFill>
                <a:ea typeface="ＭＳ Ｐゴシック" pitchFamily="1" charset="-128"/>
                <a:cs typeface="+mn-cs"/>
              </a:rPr>
              <a:t> May 2011</a:t>
            </a:r>
            <a:endParaRPr lang="en-US" sz="1200" dirty="0">
              <a:solidFill>
                <a:srgbClr val="FF8000"/>
              </a:solidFill>
              <a:ea typeface="ＭＳ Ｐゴシック" pitchFamily="1" charset="-128"/>
              <a:cs typeface="+mn-cs"/>
            </a:endParaRPr>
          </a:p>
        </p:txBody>
      </p:sp>
      <p:sp>
        <p:nvSpPr>
          <p:cNvPr id="251922" name="Line 18"/>
          <p:cNvSpPr>
            <a:spLocks noChangeShapeType="1"/>
          </p:cNvSpPr>
          <p:nvPr userDrawn="1"/>
        </p:nvSpPr>
        <p:spPr bwMode="auto">
          <a:xfrm flipV="1">
            <a:off x="685800" y="1155700"/>
            <a:ext cx="8458200" cy="12700"/>
          </a:xfrm>
          <a:prstGeom prst="line">
            <a:avLst/>
          </a:prstGeom>
          <a:noFill/>
          <a:ln w="38100">
            <a:solidFill>
              <a:srgbClr val="FF8000"/>
            </a:solidFill>
            <a:round/>
            <a:headEnd/>
            <a:tailEnd/>
          </a:ln>
          <a:effectLst/>
        </p:spPr>
        <p:txBody>
          <a:bodyPr wrap="none" anchor="ctr"/>
          <a:lstStyle/>
          <a:p>
            <a:pPr algn="ctr">
              <a:spcBef>
                <a:spcPct val="20000"/>
              </a:spcBef>
              <a:defRPr/>
            </a:pPr>
            <a:endParaRPr lang="en-US" dirty="0">
              <a:ea typeface="+mn-ea"/>
              <a:cs typeface="+mn-cs"/>
            </a:endParaRPr>
          </a:p>
        </p:txBody>
      </p:sp>
    </p:spTree>
  </p:cSld>
  <p:clrMap bg1="lt1" tx1="dk1" bg2="lt2" tx2="dk2" accent1="accent1" accent2="accent2" accent3="accent3" accent4="accent4" accent5="accent5" accent6="accent6" hlink="hlink" folHlink="folHlink"/>
  <p:sldLayoutIdLst>
    <p:sldLayoutId id="2147483704" r:id="rId1"/>
    <p:sldLayoutId id="2147483703" r:id="rId2"/>
    <p:sldLayoutId id="2147483702" r:id="rId3"/>
    <p:sldLayoutId id="2147483701" r:id="rId4"/>
    <p:sldLayoutId id="2147483700" r:id="rId5"/>
    <p:sldLayoutId id="2147483699" r:id="rId6"/>
    <p:sldLayoutId id="2147483698" r:id="rId7"/>
    <p:sldLayoutId id="2147483697" r:id="rId8"/>
    <p:sldLayoutId id="2147483696" r:id="rId9"/>
    <p:sldLayoutId id="2147483695" r:id="rId10"/>
    <p:sldLayoutId id="2147483694" r:id="rId11"/>
  </p:sldLayoutIdLst>
  <p:hf hdr="0" ftr="0" dt="0"/>
  <p:txStyles>
    <p:titleStyle>
      <a:lvl1pPr algn="ctr" rtl="0" eaLnBrk="0" fontAlgn="base" hangingPunct="0">
        <a:spcBef>
          <a:spcPct val="0"/>
        </a:spcBef>
        <a:spcAft>
          <a:spcPct val="0"/>
        </a:spcAft>
        <a:defRPr kumimoji="1" sz="3200">
          <a:solidFill>
            <a:srgbClr val="000080"/>
          </a:solidFill>
          <a:latin typeface="+mj-lt"/>
          <a:ea typeface="+mj-ea"/>
          <a:cs typeface="ＭＳ Ｐゴシック"/>
        </a:defRPr>
      </a:lvl1pPr>
      <a:lvl2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2pPr>
      <a:lvl3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3pPr>
      <a:lvl4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4pPr>
      <a:lvl5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5pPr>
      <a:lvl6pPr marL="457200" algn="ctr" rtl="0" fontAlgn="base">
        <a:spcBef>
          <a:spcPct val="0"/>
        </a:spcBef>
        <a:spcAft>
          <a:spcPct val="0"/>
        </a:spcAft>
        <a:defRPr kumimoji="1" sz="3200">
          <a:solidFill>
            <a:srgbClr val="000080"/>
          </a:solidFill>
          <a:latin typeface="Futura" pitchFamily="16" charset="0"/>
          <a:ea typeface="ＭＳ Ｐゴシック" pitchFamily="1" charset="-128"/>
        </a:defRPr>
      </a:lvl6pPr>
      <a:lvl7pPr marL="914400" algn="ctr" rtl="0" fontAlgn="base">
        <a:spcBef>
          <a:spcPct val="0"/>
        </a:spcBef>
        <a:spcAft>
          <a:spcPct val="0"/>
        </a:spcAft>
        <a:defRPr kumimoji="1" sz="3200">
          <a:solidFill>
            <a:srgbClr val="000080"/>
          </a:solidFill>
          <a:latin typeface="Futura" pitchFamily="16" charset="0"/>
          <a:ea typeface="ＭＳ Ｐゴシック" pitchFamily="1" charset="-128"/>
        </a:defRPr>
      </a:lvl7pPr>
      <a:lvl8pPr marL="1371600" algn="ctr" rtl="0" fontAlgn="base">
        <a:spcBef>
          <a:spcPct val="0"/>
        </a:spcBef>
        <a:spcAft>
          <a:spcPct val="0"/>
        </a:spcAft>
        <a:defRPr kumimoji="1" sz="3200">
          <a:solidFill>
            <a:srgbClr val="000080"/>
          </a:solidFill>
          <a:latin typeface="Futura" pitchFamily="16" charset="0"/>
          <a:ea typeface="ＭＳ Ｐゴシック" pitchFamily="1" charset="-128"/>
        </a:defRPr>
      </a:lvl8pPr>
      <a:lvl9pPr marL="1828800" algn="ctr" rtl="0" fontAlgn="base">
        <a:spcBef>
          <a:spcPct val="0"/>
        </a:spcBef>
        <a:spcAft>
          <a:spcPct val="0"/>
        </a:spcAft>
        <a:defRPr kumimoji="1" sz="3200">
          <a:solidFill>
            <a:srgbClr val="000080"/>
          </a:solidFill>
          <a:latin typeface="Futura" pitchFamily="16" charset="0"/>
          <a:ea typeface="ＭＳ Ｐゴシック" pitchFamily="1" charset="-128"/>
        </a:defRPr>
      </a:lvl9pPr>
    </p:titleStyle>
    <p:bodyStyle>
      <a:lvl1pPr marL="342900" indent="-342900" algn="l" rtl="0" eaLnBrk="0" fontAlgn="base" hangingPunct="0">
        <a:spcBef>
          <a:spcPct val="20000"/>
        </a:spcBef>
        <a:spcAft>
          <a:spcPct val="0"/>
        </a:spcAft>
        <a:buClr>
          <a:srgbClr val="000080"/>
        </a:buClr>
        <a:buFont typeface="Times"/>
        <a:buChar char="•"/>
        <a:defRPr kumimoji="1" sz="2400">
          <a:solidFill>
            <a:schemeClr val="tx2"/>
          </a:solidFill>
          <a:latin typeface="+mn-lt"/>
          <a:ea typeface="+mn-ea"/>
          <a:cs typeface="ＭＳ Ｐゴシック"/>
        </a:defRPr>
      </a:lvl1pPr>
      <a:lvl2pPr marL="742950" indent="-285750" algn="l" rtl="0" eaLnBrk="0" fontAlgn="base" hangingPunct="0">
        <a:spcBef>
          <a:spcPct val="20000"/>
        </a:spcBef>
        <a:spcAft>
          <a:spcPct val="0"/>
        </a:spcAft>
        <a:buClr>
          <a:srgbClr val="3C0000"/>
        </a:buClr>
        <a:buFont typeface="Symbol" pitchFamily="18" charset="2"/>
        <a:buChar char=""/>
        <a:defRPr kumimoji="1" sz="2400">
          <a:solidFill>
            <a:srgbClr val="630000"/>
          </a:solidFill>
          <a:latin typeface="+mn-lt"/>
          <a:ea typeface="+mn-ea"/>
          <a:cs typeface="ＭＳ Ｐゴシック"/>
        </a:defRPr>
      </a:lvl2pPr>
      <a:lvl3pPr marL="1143000" indent="-228600" algn="l" rtl="0" eaLnBrk="0" fontAlgn="base" hangingPunct="0">
        <a:spcBef>
          <a:spcPct val="20000"/>
        </a:spcBef>
        <a:spcAft>
          <a:spcPct val="0"/>
        </a:spcAft>
        <a:buClr>
          <a:srgbClr val="3C0000"/>
        </a:buClr>
        <a:buFont typeface="Wingdings" pitchFamily="2" charset="2"/>
        <a:buChar char="§"/>
        <a:defRPr kumimoji="1" sz="2400">
          <a:solidFill>
            <a:schemeClr val="tx2"/>
          </a:solidFill>
          <a:latin typeface="+mn-lt"/>
          <a:ea typeface="+mn-ea"/>
          <a:cs typeface="ＭＳ Ｐゴシック"/>
        </a:defRPr>
      </a:lvl3pPr>
      <a:lvl4pPr marL="1600200" indent="-228600" algn="l" rtl="0" eaLnBrk="0" fontAlgn="base" hangingPunct="0">
        <a:spcBef>
          <a:spcPct val="20000"/>
        </a:spcBef>
        <a:spcAft>
          <a:spcPct val="0"/>
        </a:spcAft>
        <a:buClr>
          <a:srgbClr val="3C0000"/>
        </a:buClr>
        <a:buFont typeface="Wingdings" pitchFamily="2" charset="2"/>
        <a:buChar char=""/>
        <a:defRPr kumimoji="1" sz="2000">
          <a:solidFill>
            <a:schemeClr val="tx2"/>
          </a:solidFill>
          <a:latin typeface="+mn-lt"/>
          <a:ea typeface="+mn-ea"/>
          <a:cs typeface="ＭＳ Ｐゴシック"/>
        </a:defRPr>
      </a:lvl4pPr>
      <a:lvl5pPr marL="2057400" indent="-228600" algn="l" rtl="0" eaLnBrk="0" fontAlgn="base" hangingPunct="0">
        <a:spcBef>
          <a:spcPct val="20000"/>
        </a:spcBef>
        <a:spcAft>
          <a:spcPct val="0"/>
        </a:spcAft>
        <a:buClr>
          <a:srgbClr val="3C0000"/>
        </a:buClr>
        <a:buFont typeface="Wingdings" pitchFamily="2" charset="2"/>
        <a:buChar char=""/>
        <a:defRPr kumimoji="1" sz="2000">
          <a:solidFill>
            <a:schemeClr val="tx2"/>
          </a:solidFill>
          <a:latin typeface="+mn-lt"/>
          <a:ea typeface="+mn-ea"/>
          <a:cs typeface="ＭＳ Ｐゴシック"/>
        </a:defRPr>
      </a:lvl5pPr>
      <a:lvl6pPr marL="25146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6pPr>
      <a:lvl7pPr marL="29718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7pPr>
      <a:lvl8pPr marL="34290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8pPr>
      <a:lvl9pPr marL="38862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541076-855F-9741-A2D1-D7BC43B4C1B7}" type="datetimeFigureOut">
              <a:rPr lang="en-US"/>
              <a:pPr/>
              <a:t>5/19/11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406892-413E-7E41-99A9-8DE1D1E81B73}" type="slidenum">
              <a:rPr/>
              <a:pPr/>
              <a:t>‹#›</a:t>
            </a:fld>
            <a:endParaRPr lang="en-US"/>
          </a:p>
        </p:txBody>
      </p:sp>
    </p:spTree>
    <p:extLst>
      <p:ext uri="{BB962C8B-B14F-4D97-AF65-F5344CB8AC3E}">
        <p14:creationId xmlns:p14="http://schemas.microsoft.com/office/powerpoint/2010/main" val="913231645"/>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fontAlgn="auto">
              <a:spcBef>
                <a:spcPts val="0"/>
              </a:spcBef>
              <a:spcAft>
                <a:spcPts val="0"/>
              </a:spcAft>
            </a:pPr>
            <a:fld id="{52F86B0F-86D8-B14D-934E-AFEF866A170C}" type="datetime1">
              <a:rPr lang="en-US" smtClean="0">
                <a:solidFill>
                  <a:prstClr val="black">
                    <a:tint val="75000"/>
                  </a:prstClr>
                </a:solidFill>
                <a:latin typeface="Calibri"/>
                <a:ea typeface="+mn-ea"/>
                <a:cs typeface="+mn-cs"/>
              </a:rPr>
              <a:pPr defTabSz="457200" fontAlgn="auto">
                <a:spcBef>
                  <a:spcPts val="0"/>
                </a:spcBef>
                <a:spcAft>
                  <a:spcPts val="0"/>
                </a:spcAft>
              </a:pPr>
              <a:t>5/19/11</a:t>
            </a:fld>
            <a:endParaRPr lang="en-US">
              <a:solidFill>
                <a:prstClr val="black">
                  <a:tint val="75000"/>
                </a:prstClr>
              </a:solidFill>
              <a:latin typeface="Calibri"/>
              <a:ea typeface="+mn-ea"/>
              <a:cs typeface="+mn-cs"/>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fontAlgn="auto">
              <a:spcBef>
                <a:spcPts val="0"/>
              </a:spcBef>
              <a:spcAft>
                <a:spcPts val="0"/>
              </a:spcAft>
            </a:pPr>
            <a:endParaRPr lang="en-US">
              <a:solidFill>
                <a:prstClr val="black">
                  <a:tint val="75000"/>
                </a:prstClr>
              </a:solidFill>
              <a:latin typeface="Calibri"/>
              <a:ea typeface="+mn-ea"/>
              <a:cs typeface="+mn-cs"/>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fontAlgn="auto">
              <a:spcBef>
                <a:spcPts val="0"/>
              </a:spcBef>
              <a:spcAft>
                <a:spcPts val="0"/>
              </a:spcAft>
            </a:pPr>
            <a:fld id="{FE406892-413E-7E41-99A9-8DE1D1E81B73}" type="slidenum">
              <a:rPr>
                <a:solidFill>
                  <a:prstClr val="black">
                    <a:tint val="75000"/>
                  </a:prstClr>
                </a:solidFill>
                <a:latin typeface="Calibri"/>
                <a:ea typeface="+mn-ea"/>
                <a:cs typeface="+mn-cs"/>
              </a:rPr>
              <a:pPr defTabSz="457200" fontAlgn="auto">
                <a:spcBef>
                  <a:spcPts val="0"/>
                </a:spcBef>
                <a:spcAft>
                  <a:spcPts val="0"/>
                </a:spcAft>
              </a:pPr>
              <a:t>‹#›</a:t>
            </a:fld>
            <a:endParaRPr lang="en-US">
              <a:solidFill>
                <a:prstClr val="black">
                  <a:tint val="75000"/>
                </a:prstClr>
              </a:solidFill>
              <a:latin typeface="Calibri"/>
              <a:ea typeface="+mn-ea"/>
              <a:cs typeface="+mn-cs"/>
            </a:endParaRPr>
          </a:p>
        </p:txBody>
      </p:sp>
    </p:spTree>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emf"/><Relationship Id="rId1" Type="http://schemas.openxmlformats.org/officeDocument/2006/relationships/slideLayout" Target="../slideLayouts/slideLayout29.xml"/><Relationship Id="rId2" Type="http://schemas.openxmlformats.org/officeDocument/2006/relationships/notesSlide" Target="../notesSlides/notesSlide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3.xml"/><Relationship Id="rId3" Type="http://schemas.openxmlformats.org/officeDocument/2006/relationships/image" Target="../media/image6.emf"/></Relationships>
</file>

<file path=ppt/slides/_rels/slide32.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png"/><Relationship Id="rId1" Type="http://schemas.openxmlformats.org/officeDocument/2006/relationships/slideLayout" Target="../slideLayouts/slideLayout29.xml"/><Relationship Id="rId2" Type="http://schemas.openxmlformats.org/officeDocument/2006/relationships/notesSlide" Target="../notesSlides/notesSlide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5.xml"/><Relationship Id="rId3" Type="http://schemas.openxmlformats.org/officeDocument/2006/relationships/image" Target="../media/image2.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6.xml"/></Relationships>
</file>

<file path=ppt/slides/_rels/slide35.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29.xml"/><Relationship Id="rId2" Type="http://schemas.openxmlformats.org/officeDocument/2006/relationships/notesSlide" Target="../notesSlides/notesSlide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11.png"/><Relationship Id="rId3"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gif"/></Relationships>
</file>

<file path=ppt/slides/_rels/slide49.xml.rels><?xml version="1.0" encoding="UTF-8" standalone="yes"?>
<Relationships xmlns="http://schemas.openxmlformats.org/package/2006/relationships"><Relationship Id="rId3" Type="http://schemas.openxmlformats.org/officeDocument/2006/relationships/image" Target="../media/image15.gif"/><Relationship Id="rId4" Type="http://schemas.openxmlformats.org/officeDocument/2006/relationships/image" Target="../media/image16.gif"/><Relationship Id="rId5" Type="http://schemas.openxmlformats.org/officeDocument/2006/relationships/image" Target="../media/image17.gif"/><Relationship Id="rId1" Type="http://schemas.openxmlformats.org/officeDocument/2006/relationships/slideLayout" Target="../slideLayouts/slideLayout7.xml"/><Relationship Id="rId2" Type="http://schemas.openxmlformats.org/officeDocument/2006/relationships/image" Target="../media/image14.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3"/>
          <p:cNvSpPr>
            <a:spLocks noGrp="1" noChangeArrowheads="1"/>
          </p:cNvSpPr>
          <p:nvPr>
            <p:ph type="subTitle" idx="1"/>
          </p:nvPr>
        </p:nvSpPr>
        <p:spPr>
          <a:xfrm>
            <a:off x="469900" y="4276725"/>
            <a:ext cx="8128000" cy="1412875"/>
          </a:xfrm>
        </p:spPr>
        <p:txBody>
          <a:bodyPr/>
          <a:lstStyle/>
          <a:p>
            <a:pPr eaLnBrk="1" hangingPunct="1">
              <a:buFont typeface="Times"/>
              <a:buNone/>
            </a:pPr>
            <a:endParaRPr lang="en-US" dirty="0" smtClean="0"/>
          </a:p>
          <a:p>
            <a:pPr eaLnBrk="1" hangingPunct="1">
              <a:buFont typeface="Times"/>
              <a:buNone/>
            </a:pPr>
            <a:endParaRPr lang="en-US" sz="1800" dirty="0" smtClean="0"/>
          </a:p>
        </p:txBody>
      </p:sp>
      <p:sp>
        <p:nvSpPr>
          <p:cNvPr id="496644" name="Rectangle 4"/>
          <p:cNvSpPr>
            <a:spLocks noChangeArrowheads="1"/>
          </p:cNvSpPr>
          <p:nvPr/>
        </p:nvSpPr>
        <p:spPr bwMode="auto">
          <a:xfrm>
            <a:off x="762000" y="4016375"/>
            <a:ext cx="7772400" cy="1063625"/>
          </a:xfrm>
          <a:prstGeom prst="rect">
            <a:avLst/>
          </a:prstGeom>
          <a:noFill/>
          <a:ln w="9525">
            <a:noFill/>
            <a:miter lim="800000"/>
            <a:headEnd/>
            <a:tailEnd/>
          </a:ln>
          <a:effectLst/>
        </p:spPr>
        <p:txBody>
          <a:bodyPr anchor="ctr"/>
          <a:lstStyle/>
          <a:p>
            <a:pPr algn="ctr">
              <a:defRPr/>
            </a:pPr>
            <a: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t/>
            </a:r>
            <a:b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br>
            <a:endPar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endParaRPr>
          </a:p>
        </p:txBody>
      </p:sp>
      <p:sp>
        <p:nvSpPr>
          <p:cNvPr id="496647" name="Rectangle 7"/>
          <p:cNvSpPr>
            <a:spLocks noGrp="1" noChangeArrowheads="1"/>
          </p:cNvSpPr>
          <p:nvPr>
            <p:ph type="ctrTitle"/>
          </p:nvPr>
        </p:nvSpPr>
        <p:spPr>
          <a:xfrm>
            <a:off x="557213" y="1171575"/>
            <a:ext cx="7772400" cy="4043363"/>
          </a:xfrm>
        </p:spPr>
        <p:txBody>
          <a:bodyPr/>
          <a:lstStyle/>
          <a:p>
            <a:pPr eaLnBrk="1" hangingPunct="1">
              <a:defRPr/>
            </a:pPr>
            <a:r>
              <a:rPr lang="en-US" sz="2800" b="1" dirty="0">
                <a:solidFill>
                  <a:srgbClr val="000080"/>
                </a:solidFill>
                <a:effectLst>
                  <a:outerShdw blurRad="38100" dist="38100" dir="2700000" algn="tl">
                    <a:srgbClr val="C0C0C0"/>
                  </a:outerShdw>
                </a:effectLst>
                <a:cs typeface="+mj-cs"/>
              </a:rPr>
              <a:t/>
            </a:r>
            <a:br>
              <a:rPr lang="en-US" sz="2800" b="1" dirty="0">
                <a:solidFill>
                  <a:srgbClr val="000080"/>
                </a:solidFill>
                <a:effectLst>
                  <a:outerShdw blurRad="38100" dist="38100" dir="2700000" algn="tl">
                    <a:srgbClr val="C0C0C0"/>
                  </a:outerShdw>
                </a:effectLst>
                <a:cs typeface="+mj-cs"/>
              </a:rPr>
            </a:br>
            <a:r>
              <a:rPr lang="en-US" sz="2800" b="1" dirty="0" smtClean="0">
                <a:solidFill>
                  <a:srgbClr val="000080"/>
                </a:solidFill>
                <a:effectLst>
                  <a:outerShdw blurRad="38100" dist="38100" dir="2700000" algn="tl">
                    <a:srgbClr val="C0C0C0"/>
                  </a:outerShdw>
                </a:effectLst>
                <a:cs typeface="+mj-cs"/>
              </a:rPr>
              <a:t>OSG Executive Director </a:t>
            </a:r>
            <a:r>
              <a:rPr lang="en-US" sz="2800" b="1" dirty="0">
                <a:solidFill>
                  <a:srgbClr val="000080"/>
                </a:solidFill>
                <a:effectLst>
                  <a:outerShdw blurRad="38100" dist="38100" dir="2700000" algn="tl">
                    <a:srgbClr val="C0C0C0"/>
                  </a:outerShdw>
                </a:effectLst>
                <a:cs typeface="+mj-cs"/>
              </a:rPr>
              <a:t>Report</a:t>
            </a:r>
            <a:r>
              <a:rPr lang="en-US" sz="2800" b="1" dirty="0" smtClean="0">
                <a:solidFill>
                  <a:srgbClr val="000080"/>
                </a:solidFill>
                <a:effectLst>
                  <a:outerShdw blurRad="38100" dist="38100" dir="2700000" algn="tl">
                    <a:srgbClr val="C0C0C0"/>
                  </a:outerShdw>
                </a:effectLst>
                <a:cs typeface="+mj-cs"/>
              </a:rPr>
              <a:t> </a:t>
            </a:r>
            <a:br>
              <a:rPr lang="en-US" sz="2800" b="1" dirty="0" smtClean="0">
                <a:solidFill>
                  <a:srgbClr val="000080"/>
                </a:solidFill>
                <a:effectLst>
                  <a:outerShdw blurRad="38100" dist="38100" dir="2700000" algn="tl">
                    <a:srgbClr val="C0C0C0"/>
                  </a:outerShdw>
                </a:effectLst>
                <a:cs typeface="+mj-cs"/>
              </a:rPr>
            </a:br>
            <a:r>
              <a:rPr lang="en-US" sz="2800" b="1" dirty="0">
                <a:solidFill>
                  <a:srgbClr val="000080"/>
                </a:solidFill>
                <a:effectLst>
                  <a:outerShdw blurRad="38100" dist="38100" dir="2700000" algn="tl">
                    <a:srgbClr val="C0C0C0"/>
                  </a:outerShdw>
                </a:effectLst>
                <a:cs typeface="+mj-cs"/>
              </a:rPr>
              <a:t/>
            </a:r>
            <a:br>
              <a:rPr lang="en-US" sz="2800" b="1" dirty="0">
                <a:solidFill>
                  <a:srgbClr val="000080"/>
                </a:solidFill>
                <a:effectLst>
                  <a:outerShdw blurRad="38100" dist="38100" dir="2700000" algn="tl">
                    <a:srgbClr val="C0C0C0"/>
                  </a:outerShdw>
                </a:effectLst>
                <a:cs typeface="+mj-cs"/>
              </a:rPr>
            </a:br>
            <a:r>
              <a:rPr lang="en-US" sz="2800" b="1" dirty="0" smtClean="0">
                <a:solidFill>
                  <a:srgbClr val="000080"/>
                </a:solidFill>
                <a:effectLst>
                  <a:outerShdw blurRad="38100" dist="38100" dir="2700000" algn="tl">
                    <a:srgbClr val="C0C0C0"/>
                  </a:outerShdw>
                </a:effectLst>
                <a:cs typeface="+mj-cs"/>
              </a:rPr>
              <a:t>OSG Council </a:t>
            </a:r>
            <a:r>
              <a:rPr lang="en-US" sz="2800" b="1" dirty="0">
                <a:solidFill>
                  <a:srgbClr val="000080"/>
                </a:solidFill>
                <a:effectLst>
                  <a:outerShdw blurRad="38100" dist="38100" dir="2700000" algn="tl">
                    <a:srgbClr val="C0C0C0"/>
                  </a:outerShdw>
                </a:effectLst>
                <a:cs typeface="+mj-cs"/>
              </a:rPr>
              <a:t>Meeting</a:t>
            </a:r>
            <a:r>
              <a:rPr lang="en-US" sz="2800" b="1" dirty="0" smtClean="0">
                <a:cs typeface="+mj-cs"/>
              </a:rPr>
              <a:t/>
            </a:r>
            <a:br>
              <a:rPr lang="en-US" sz="2800" b="1" dirty="0" smtClean="0">
                <a:cs typeface="+mj-cs"/>
              </a:rPr>
            </a:br>
            <a:r>
              <a:rPr lang="en-US" sz="2800" b="1" dirty="0" smtClean="0">
                <a:cs typeface="+mj-cs"/>
              </a:rPr>
              <a:t>May 19</a:t>
            </a:r>
            <a:r>
              <a:rPr lang="en-US" sz="2800" b="1" baseline="30000" dirty="0" smtClean="0">
                <a:cs typeface="+mj-cs"/>
              </a:rPr>
              <a:t>th</a:t>
            </a:r>
            <a:r>
              <a:rPr lang="en-US" sz="2800" b="1" dirty="0" smtClean="0">
                <a:cs typeface="+mj-cs"/>
              </a:rPr>
              <a:t> 2011</a:t>
            </a:r>
            <a:br>
              <a:rPr lang="en-US" sz="2800" b="1" dirty="0" smtClean="0">
                <a:cs typeface="+mj-cs"/>
              </a:rPr>
            </a:br>
            <a:r>
              <a:rPr lang="en-US" sz="2000" dirty="0">
                <a:cs typeface="+mj-cs"/>
              </a:rPr>
              <a:t/>
            </a:r>
            <a:br>
              <a:rPr lang="en-US" sz="2000" dirty="0">
                <a:cs typeface="+mj-cs"/>
              </a:rPr>
            </a:br>
            <a:r>
              <a:rPr lang="en-US" sz="2800" dirty="0" smtClean="0">
                <a:cs typeface="+mj-cs"/>
              </a:rPr>
              <a:t>Ruth Pordes</a:t>
            </a:r>
            <a:endParaRPr lang="en-US" sz="2000" dirty="0">
              <a:cs typeface="+mj-cs"/>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inDHTC</a:t>
            </a:r>
            <a:r>
              <a:rPr lang="en-US" dirty="0" smtClean="0"/>
              <a:t> Relationships</a:t>
            </a:r>
            <a:endParaRPr lang="en-US" dirty="0"/>
          </a:p>
        </p:txBody>
      </p:sp>
      <p:pic>
        <p:nvPicPr>
          <p:cNvPr id="5" name="Content Placeholder 4" descr="InDHTC Community-3.pdf"/>
          <p:cNvPicPr>
            <a:picLocks noGrp="1" noChangeAspect="1"/>
          </p:cNvPicPr>
          <p:nvPr>
            <p:ph idx="1"/>
          </p:nvPr>
        </p:nvPicPr>
        <p:blipFill rotWithShape="1">
          <a:blip r:embed="rId2">
            <a:extLst>
              <a:ext uri="{28A0092B-C50C-407E-A947-70E740481C1C}">
                <a14:useLocalDpi xmlns:a14="http://schemas.microsoft.com/office/drawing/2010/main" val="0"/>
              </a:ext>
            </a:extLst>
          </a:blip>
          <a:srcRect l="-1442" t="16748" r="1442" b="45632"/>
          <a:stretch/>
        </p:blipFill>
        <p:spPr>
          <a:xfrm>
            <a:off x="-12067" y="1532367"/>
            <a:ext cx="9241292" cy="4499161"/>
          </a:xfrm>
        </p:spPr>
      </p:pic>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10</a:t>
            </a:fld>
            <a:endParaRPr lang="en-US" dirty="0"/>
          </a:p>
        </p:txBody>
      </p:sp>
      <p:sp>
        <p:nvSpPr>
          <p:cNvPr id="3" name="Rectangle 2"/>
          <p:cNvSpPr/>
          <p:nvPr/>
        </p:nvSpPr>
        <p:spPr>
          <a:xfrm>
            <a:off x="97112" y="6073199"/>
            <a:ext cx="7874753" cy="615553"/>
          </a:xfrm>
          <a:prstGeom prst="rect">
            <a:avLst/>
          </a:prstGeom>
        </p:spPr>
        <p:txBody>
          <a:bodyPr wrap="square">
            <a:spAutoFit/>
          </a:bodyPr>
          <a:lstStyle/>
          <a:p>
            <a:r>
              <a:rPr lang="en-US" sz="1400" dirty="0" smtClean="0"/>
              <a:t>*Institute </a:t>
            </a:r>
            <a:r>
              <a:rPr lang="en-US" sz="1400" dirty="0"/>
              <a:t>for Software Technology for Emerging </a:t>
            </a:r>
            <a:r>
              <a:rPr lang="en-US" sz="1400" dirty="0" err="1"/>
              <a:t>Petascale</a:t>
            </a:r>
            <a:r>
              <a:rPr lang="en-US" sz="1400" dirty="0"/>
              <a:t> Systems (STEPS) </a:t>
            </a:r>
            <a:r>
              <a:rPr lang="en-US" sz="1400" dirty="0" smtClean="0"/>
              <a:t> delivers tools </a:t>
            </a:r>
            <a:r>
              <a:rPr lang="en-US" sz="1400" dirty="0"/>
              <a:t>such as the </a:t>
            </a:r>
            <a:r>
              <a:rPr lang="en-US" sz="1400" dirty="0" err="1" smtClean="0"/>
              <a:t>MRNet</a:t>
            </a:r>
            <a:r>
              <a:rPr lang="en-US" sz="1400" dirty="0" smtClean="0"/>
              <a:t> </a:t>
            </a:r>
            <a:r>
              <a:rPr lang="en-US" sz="1400" dirty="0"/>
              <a:t>multicast/reduction </a:t>
            </a:r>
            <a:r>
              <a:rPr lang="en-US" sz="1400" dirty="0" smtClean="0"/>
              <a:t>network for more robust service management</a:t>
            </a:r>
            <a:r>
              <a:rPr lang="en-US" dirty="0" smtClean="0"/>
              <a:t>.</a:t>
            </a:r>
            <a:endParaRPr lang="en-US" dirty="0"/>
          </a:p>
        </p:txBody>
      </p:sp>
      <p:sp>
        <p:nvSpPr>
          <p:cNvPr id="6" name="Rectangle 5"/>
          <p:cNvSpPr/>
          <p:nvPr/>
        </p:nvSpPr>
        <p:spPr>
          <a:xfrm>
            <a:off x="6794298" y="3134375"/>
            <a:ext cx="284478" cy="400110"/>
          </a:xfrm>
          <a:prstGeom prst="rect">
            <a:avLst/>
          </a:prstGeom>
        </p:spPr>
        <p:txBody>
          <a:bodyPr wrap="none">
            <a:spAutoFit/>
          </a:bodyPr>
          <a:lstStyle/>
          <a:p>
            <a:r>
              <a:rPr lang="en-US" dirty="0"/>
              <a:t>*</a:t>
            </a:r>
          </a:p>
        </p:txBody>
      </p:sp>
    </p:spTree>
    <p:extLst>
      <p:ext uri="{BB962C8B-B14F-4D97-AF65-F5344CB8AC3E}">
        <p14:creationId xmlns:p14="http://schemas.microsoft.com/office/powerpoint/2010/main" val="226910043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Organization</a:t>
            </a:r>
            <a:endParaRPr lang="en-US" dirty="0"/>
          </a:p>
        </p:txBody>
      </p:sp>
      <p:sp>
        <p:nvSpPr>
          <p:cNvPr id="3" name="Content Placeholder 2"/>
          <p:cNvSpPr>
            <a:spLocks noGrp="1"/>
          </p:cNvSpPr>
          <p:nvPr>
            <p:ph idx="1"/>
          </p:nvPr>
        </p:nvSpPr>
        <p:spPr>
          <a:xfrm>
            <a:off x="774700" y="1333499"/>
            <a:ext cx="7772400" cy="5029697"/>
          </a:xfrm>
        </p:spPr>
        <p:txBody>
          <a:bodyPr/>
          <a:lstStyle/>
          <a:p>
            <a:r>
              <a:rPr lang="en-US" dirty="0" smtClean="0"/>
              <a:t>Institute </a:t>
            </a:r>
            <a:r>
              <a:rPr lang="en-US" dirty="0"/>
              <a:t>Director has overall responsibility for setting directions and managing the research agenda, coordinating the program between Areas and participating institutions and for ensuring that the objectives of the Institute are met. </a:t>
            </a:r>
            <a:endParaRPr lang="en-US" dirty="0" smtClean="0"/>
          </a:p>
          <a:p>
            <a:r>
              <a:rPr lang="en-US" dirty="0" smtClean="0"/>
              <a:t>Associate </a:t>
            </a:r>
            <a:r>
              <a:rPr lang="en-US" dirty="0"/>
              <a:t>Director, who serves as executive officer and facilitates the liaison to </a:t>
            </a:r>
            <a:r>
              <a:rPr lang="en-US" dirty="0" smtClean="0"/>
              <a:t>collaborators</a:t>
            </a:r>
          </a:p>
          <a:p>
            <a:pPr marL="0" indent="0">
              <a:buNone/>
            </a:pPr>
            <a:r>
              <a:rPr lang="en-US" sz="1800" dirty="0" smtClean="0"/>
              <a:t>The </a:t>
            </a:r>
            <a:r>
              <a:rPr lang="en-US" sz="1800" dirty="0"/>
              <a:t>unit of management and accountability will be a </a:t>
            </a:r>
            <a:r>
              <a:rPr lang="en-US" sz="1800" i="1" dirty="0"/>
              <a:t>Project</a:t>
            </a:r>
            <a:r>
              <a:rPr lang="en-US" sz="1800" dirty="0"/>
              <a:t>, </a:t>
            </a:r>
            <a:r>
              <a:rPr lang="en-US" sz="1800" dirty="0" smtClean="0"/>
              <a:t>…typically </a:t>
            </a:r>
            <a:r>
              <a:rPr lang="en-US" sz="1800" dirty="0"/>
              <a:t>be on the scale of something achievable in weeks to months, such as </a:t>
            </a:r>
            <a:r>
              <a:rPr lang="en-US" sz="1800" i="1" dirty="0"/>
              <a:t>writing a report</a:t>
            </a:r>
            <a:r>
              <a:rPr lang="en-US" sz="1800" dirty="0"/>
              <a:t>, or </a:t>
            </a:r>
            <a:r>
              <a:rPr lang="en-US" sz="1800" i="1" dirty="0"/>
              <a:t>evaluating a technology </a:t>
            </a:r>
            <a:r>
              <a:rPr lang="en-US" sz="1800" dirty="0"/>
              <a:t>or </a:t>
            </a:r>
            <a:r>
              <a:rPr lang="en-US" sz="1800" i="1" dirty="0"/>
              <a:t>diagnosing a collaborator’s problem</a:t>
            </a:r>
            <a:r>
              <a:rPr lang="en-US" sz="1800" dirty="0"/>
              <a:t>. Some Projects will draw effort from only one Area, others will draw from several Areas, and may include external collaborators coming from the domain science communities or from other </a:t>
            </a:r>
            <a:r>
              <a:rPr lang="en-US" sz="1800" dirty="0" err="1"/>
              <a:t>SciDAC</a:t>
            </a:r>
            <a:r>
              <a:rPr lang="en-US" sz="1800" dirty="0"/>
              <a:t> Institutes</a:t>
            </a:r>
            <a:r>
              <a:rPr lang="en-US" sz="1800" dirty="0" smtClean="0"/>
              <a:t>.</a:t>
            </a:r>
          </a:p>
          <a:p>
            <a:pPr marL="0" indent="0">
              <a:buNone/>
            </a:pPr>
            <a:r>
              <a:rPr lang="en-US" sz="1800" dirty="0" smtClean="0"/>
              <a:t>All </a:t>
            </a:r>
            <a:r>
              <a:rPr lang="en-US" sz="1800" dirty="0"/>
              <a:t>activities of the Institute will be accounted to a Project, allowing the leadership team to maintain a clear understanding of all </a:t>
            </a:r>
            <a:r>
              <a:rPr lang="en-US" sz="1800" dirty="0" err="1"/>
              <a:t>InDHTC</a:t>
            </a:r>
            <a:r>
              <a:rPr lang="en-US" sz="1800" dirty="0"/>
              <a:t> efforts. </a:t>
            </a:r>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11</a:t>
            </a:fld>
            <a:endParaRPr lang="en-US" dirty="0"/>
          </a:p>
        </p:txBody>
      </p:sp>
    </p:spTree>
    <p:extLst>
      <p:ext uri="{BB962C8B-B14F-4D97-AF65-F5344CB8AC3E}">
        <p14:creationId xmlns:p14="http://schemas.microsoft.com/office/powerpoint/2010/main" val="35101149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799" y="0"/>
            <a:ext cx="7448205" cy="1143000"/>
          </a:xfrm>
        </p:spPr>
        <p:txBody>
          <a:bodyPr/>
          <a:lstStyle/>
          <a:p>
            <a:pPr lvl="1"/>
            <a:r>
              <a:rPr lang="en-US" dirty="0" smtClean="0"/>
              <a:t>Needed Commitments </a:t>
            </a:r>
            <a:r>
              <a:rPr lang="en-US" dirty="0"/>
              <a:t>to </a:t>
            </a:r>
            <a:r>
              <a:rPr lang="en-US" dirty="0" smtClean="0"/>
              <a:t>OSG</a:t>
            </a:r>
            <a:endParaRPr lang="en-US" dirty="0"/>
          </a:p>
        </p:txBody>
      </p:sp>
      <p:sp>
        <p:nvSpPr>
          <p:cNvPr id="3" name="Content Placeholder 2"/>
          <p:cNvSpPr>
            <a:spLocks noGrp="1"/>
          </p:cNvSpPr>
          <p:nvPr>
            <p:ph idx="1"/>
          </p:nvPr>
        </p:nvSpPr>
        <p:spPr>
          <a:xfrm>
            <a:off x="567489" y="2242657"/>
            <a:ext cx="7877284" cy="3039744"/>
          </a:xfrm>
        </p:spPr>
        <p:txBody>
          <a:bodyPr numCol="1"/>
          <a:lstStyle/>
          <a:p>
            <a:pPr marL="457200" lvl="1" indent="0">
              <a:buNone/>
            </a:pPr>
            <a:endParaRPr lang="en-US" sz="2000" dirty="0">
              <a:solidFill>
                <a:srgbClr val="000080"/>
              </a:solidFill>
            </a:endParaRPr>
          </a:p>
          <a:p>
            <a:pPr marL="457200" lvl="1" indent="0">
              <a:buNone/>
            </a:pPr>
            <a:r>
              <a:rPr lang="en-US" sz="2000" dirty="0" smtClean="0">
                <a:solidFill>
                  <a:srgbClr val="000080"/>
                </a:solidFill>
              </a:rPr>
              <a:t>1.0 FTE Security Extensions -&gt; </a:t>
            </a:r>
            <a:r>
              <a:rPr lang="en-US" sz="2000" dirty="0" err="1" smtClean="0">
                <a:solidFill>
                  <a:srgbClr val="000080"/>
                </a:solidFill>
              </a:rPr>
              <a:t>InDHTC</a:t>
            </a:r>
            <a:r>
              <a:rPr lang="en-US" sz="2000" dirty="0" smtClean="0">
                <a:solidFill>
                  <a:srgbClr val="000080"/>
                </a:solidFill>
              </a:rPr>
              <a:t> Security.</a:t>
            </a:r>
          </a:p>
          <a:p>
            <a:pPr marL="457200" lvl="1" indent="0">
              <a:buNone/>
            </a:pPr>
            <a:r>
              <a:rPr lang="en-US" sz="2000" dirty="0" smtClean="0">
                <a:solidFill>
                  <a:srgbClr val="000080"/>
                </a:solidFill>
              </a:rPr>
              <a:t>1.5 FTE new software in VDT -&gt; </a:t>
            </a:r>
            <a:r>
              <a:rPr lang="en-US" sz="2000" dirty="0" err="1" smtClean="0">
                <a:solidFill>
                  <a:srgbClr val="000080"/>
                </a:solidFill>
              </a:rPr>
              <a:t>InDHTC</a:t>
            </a:r>
            <a:r>
              <a:rPr lang="en-US" sz="2000" dirty="0" smtClean="0">
                <a:solidFill>
                  <a:srgbClr val="000080"/>
                </a:solidFill>
              </a:rPr>
              <a:t> Tools.</a:t>
            </a:r>
          </a:p>
          <a:p>
            <a:pPr marL="457200" lvl="1" indent="0">
              <a:buNone/>
            </a:pPr>
            <a:r>
              <a:rPr lang="en-US" sz="2000" dirty="0" smtClean="0">
                <a:solidFill>
                  <a:srgbClr val="000080"/>
                </a:solidFill>
              </a:rPr>
              <a:t>1.5. FTE Technology Investigation -&gt; </a:t>
            </a:r>
            <a:r>
              <a:rPr lang="en-US" sz="2000" dirty="0" err="1" smtClean="0">
                <a:solidFill>
                  <a:srgbClr val="000080"/>
                </a:solidFill>
              </a:rPr>
              <a:t>InDHTC</a:t>
            </a:r>
            <a:r>
              <a:rPr lang="en-US" sz="2000" dirty="0" smtClean="0">
                <a:solidFill>
                  <a:srgbClr val="000080"/>
                </a:solidFill>
              </a:rPr>
              <a:t> Systems.</a:t>
            </a:r>
          </a:p>
          <a:p>
            <a:pPr marL="457200" lvl="1" indent="0">
              <a:buNone/>
            </a:pPr>
            <a:r>
              <a:rPr lang="en-US" sz="2000" dirty="0" smtClean="0">
                <a:solidFill>
                  <a:srgbClr val="000080"/>
                </a:solidFill>
              </a:rPr>
              <a:t>0.2 FTE Technical Director -&gt; </a:t>
            </a:r>
            <a:r>
              <a:rPr lang="en-US" sz="2000" dirty="0" err="1" smtClean="0">
                <a:solidFill>
                  <a:srgbClr val="000080"/>
                </a:solidFill>
              </a:rPr>
              <a:t>InDHTC</a:t>
            </a:r>
            <a:r>
              <a:rPr lang="en-US" sz="2000" dirty="0" smtClean="0">
                <a:solidFill>
                  <a:srgbClr val="000080"/>
                </a:solidFill>
              </a:rPr>
              <a:t> Institute Director.</a:t>
            </a:r>
          </a:p>
          <a:p>
            <a:pPr marL="457200" lvl="1" indent="0">
              <a:buNone/>
            </a:pPr>
            <a:r>
              <a:rPr lang="en-US" sz="2000" dirty="0" smtClean="0">
                <a:solidFill>
                  <a:srgbClr val="000080"/>
                </a:solidFill>
              </a:rPr>
              <a:t>0.5 FTE “Contribution” from </a:t>
            </a:r>
            <a:r>
              <a:rPr lang="en-US" sz="2000" dirty="0" err="1" smtClean="0">
                <a:solidFill>
                  <a:srgbClr val="000080"/>
                </a:solidFill>
              </a:rPr>
              <a:t>InDHTC</a:t>
            </a:r>
            <a:r>
              <a:rPr lang="en-US" sz="2000" dirty="0" smtClean="0">
                <a:solidFill>
                  <a:srgbClr val="000080"/>
                </a:solidFill>
              </a:rPr>
              <a:t> -&gt; OSG cross-cutting staff.</a:t>
            </a:r>
          </a:p>
          <a:p>
            <a:pPr lvl="2"/>
            <a:endParaRPr lang="en-US" dirty="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12</a:t>
            </a:fld>
            <a:endParaRPr lang="en-US" dirty="0"/>
          </a:p>
        </p:txBody>
      </p:sp>
    </p:spTree>
    <p:extLst>
      <p:ext uri="{BB962C8B-B14F-4D97-AF65-F5344CB8AC3E}">
        <p14:creationId xmlns:p14="http://schemas.microsoft.com/office/powerpoint/2010/main" val="257447804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InDHTC</a:t>
            </a:r>
            <a:r>
              <a:rPr lang="en-US" dirty="0" smtClean="0"/>
              <a:t> External Advisory Group</a:t>
            </a:r>
            <a:endParaRPr lang="en-US" dirty="0"/>
          </a:p>
        </p:txBody>
      </p:sp>
      <p:sp>
        <p:nvSpPr>
          <p:cNvPr id="3" name="Content Placeholder 2"/>
          <p:cNvSpPr>
            <a:spLocks noGrp="1"/>
          </p:cNvSpPr>
          <p:nvPr>
            <p:ph idx="1"/>
          </p:nvPr>
        </p:nvSpPr>
        <p:spPr/>
        <p:txBody>
          <a:bodyPr/>
          <a:lstStyle/>
          <a:p>
            <a:pPr marL="0" indent="0">
              <a:buNone/>
            </a:pPr>
            <a:r>
              <a:rPr lang="en-US" sz="2000" dirty="0"/>
              <a:t>The External Advisory Committee consists of up to five representatives of the communities the </a:t>
            </a:r>
            <a:r>
              <a:rPr lang="en-US" sz="2000" dirty="0" err="1"/>
              <a:t>InDHTC</a:t>
            </a:r>
            <a:r>
              <a:rPr lang="en-US" sz="2000" dirty="0"/>
              <a:t> is currently benefiting and can potentially benefit in the near future (e.g., Earth Systems Grid, </a:t>
            </a:r>
            <a:r>
              <a:rPr lang="en-US" sz="2000" dirty="0" smtClean="0"/>
              <a:t>Genome </a:t>
            </a:r>
            <a:r>
              <a:rPr lang="en-US" sz="2000" dirty="0"/>
              <a:t>Institute, OSG, a representative of another </a:t>
            </a:r>
            <a:r>
              <a:rPr lang="en-US" sz="2000" dirty="0" err="1"/>
              <a:t>SciDAC</a:t>
            </a:r>
            <a:r>
              <a:rPr lang="en-US" sz="2000" dirty="0"/>
              <a:t> Institute). </a:t>
            </a:r>
            <a:endParaRPr lang="en-US" sz="2000" dirty="0" smtClean="0"/>
          </a:p>
          <a:p>
            <a:pPr marL="0" indent="0">
              <a:buNone/>
            </a:pPr>
            <a:r>
              <a:rPr lang="en-US" sz="2000" dirty="0" smtClean="0"/>
              <a:t>The </a:t>
            </a:r>
            <a:r>
              <a:rPr lang="en-US" sz="2000" dirty="0"/>
              <a:t>DOE program officer responsible for the SciDAC-3 program and the </a:t>
            </a:r>
            <a:r>
              <a:rPr lang="en-US" sz="2000" dirty="0" err="1"/>
              <a:t>InDHTC</a:t>
            </a:r>
            <a:r>
              <a:rPr lang="en-US" sz="2000" dirty="0"/>
              <a:t> leadership are ex-officio members of this committee. </a:t>
            </a:r>
            <a:endParaRPr lang="en-US" sz="2000" dirty="0" smtClean="0"/>
          </a:p>
          <a:p>
            <a:pPr marL="0" indent="0">
              <a:buNone/>
            </a:pPr>
            <a:r>
              <a:rPr lang="en-US" sz="2000" dirty="0" smtClean="0"/>
              <a:t>The </a:t>
            </a:r>
            <a:r>
              <a:rPr lang="en-US" sz="2000" dirty="0"/>
              <a:t>EAC provides strategic advice to the </a:t>
            </a:r>
            <a:r>
              <a:rPr lang="en-US" sz="2000" dirty="0" err="1"/>
              <a:t>InDHTC</a:t>
            </a:r>
            <a:r>
              <a:rPr lang="en-US" sz="2000" dirty="0"/>
              <a:t> through the leadership on the evolution of the institute to increase its impact and applicability to the DOE science community and expand the user communities it serves. Members of the committee may attend the quarterly IB meetings. Twice a year the committee meets to hear from collaborators and beneficiaries of the work and provides the </a:t>
            </a:r>
            <a:r>
              <a:rPr lang="en-US" sz="2000" dirty="0" err="1"/>
              <a:t>InDHTC</a:t>
            </a:r>
            <a:r>
              <a:rPr lang="en-US" sz="2000" dirty="0"/>
              <a:t> leadership a report of its recommendations and findings. </a:t>
            </a:r>
            <a:endParaRPr lang="en-US" sz="2000" dirty="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13</a:t>
            </a:fld>
            <a:endParaRPr lang="en-US" dirty="0"/>
          </a:p>
        </p:txBody>
      </p:sp>
    </p:spTree>
    <p:extLst>
      <p:ext uri="{BB962C8B-B14F-4D97-AF65-F5344CB8AC3E}">
        <p14:creationId xmlns:p14="http://schemas.microsoft.com/office/powerpoint/2010/main" val="3493354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3"/>
          <p:cNvSpPr>
            <a:spLocks noGrp="1" noChangeArrowheads="1"/>
          </p:cNvSpPr>
          <p:nvPr>
            <p:ph type="subTitle" idx="1"/>
          </p:nvPr>
        </p:nvSpPr>
        <p:spPr>
          <a:xfrm>
            <a:off x="469900" y="4276725"/>
            <a:ext cx="8128000" cy="1412875"/>
          </a:xfrm>
        </p:spPr>
        <p:txBody>
          <a:bodyPr/>
          <a:lstStyle/>
          <a:p>
            <a:pPr eaLnBrk="1" hangingPunct="1">
              <a:buFont typeface="Times"/>
              <a:buNone/>
            </a:pPr>
            <a:endParaRPr lang="en-US" dirty="0" smtClean="0"/>
          </a:p>
          <a:p>
            <a:pPr eaLnBrk="1" hangingPunct="1">
              <a:buFont typeface="Times"/>
              <a:buNone/>
            </a:pPr>
            <a:endParaRPr lang="en-US" sz="1800" dirty="0" smtClean="0"/>
          </a:p>
        </p:txBody>
      </p:sp>
      <p:sp>
        <p:nvSpPr>
          <p:cNvPr id="496644" name="Rectangle 4"/>
          <p:cNvSpPr>
            <a:spLocks noChangeArrowheads="1"/>
          </p:cNvSpPr>
          <p:nvPr/>
        </p:nvSpPr>
        <p:spPr bwMode="auto">
          <a:xfrm>
            <a:off x="762000" y="4016375"/>
            <a:ext cx="7772400" cy="1063625"/>
          </a:xfrm>
          <a:prstGeom prst="rect">
            <a:avLst/>
          </a:prstGeom>
          <a:noFill/>
          <a:ln w="9525">
            <a:noFill/>
            <a:miter lim="800000"/>
            <a:headEnd/>
            <a:tailEnd/>
          </a:ln>
          <a:effectLst/>
        </p:spPr>
        <p:txBody>
          <a:bodyPr anchor="ctr"/>
          <a:lstStyle/>
          <a:p>
            <a:pPr algn="ctr">
              <a:defRPr/>
            </a:pPr>
            <a: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t/>
            </a:r>
            <a:b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br>
            <a:endPar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endParaRPr>
          </a:p>
        </p:txBody>
      </p:sp>
      <p:sp>
        <p:nvSpPr>
          <p:cNvPr id="496647" name="Rectangle 7"/>
          <p:cNvSpPr>
            <a:spLocks noGrp="1" noChangeArrowheads="1"/>
          </p:cNvSpPr>
          <p:nvPr>
            <p:ph type="ctrTitle"/>
          </p:nvPr>
        </p:nvSpPr>
        <p:spPr>
          <a:xfrm>
            <a:off x="557213" y="1171575"/>
            <a:ext cx="7772400" cy="4043363"/>
          </a:xfrm>
        </p:spPr>
        <p:txBody>
          <a:bodyPr/>
          <a:lstStyle/>
          <a:p>
            <a:pPr eaLnBrk="1" hangingPunct="1">
              <a:defRPr/>
            </a:pPr>
            <a:r>
              <a:rPr lang="en-US" sz="2800" b="1" dirty="0">
                <a:solidFill>
                  <a:srgbClr val="000080"/>
                </a:solidFill>
                <a:effectLst>
                  <a:outerShdw blurRad="38100" dist="38100" dir="2700000" algn="tl">
                    <a:srgbClr val="C0C0C0"/>
                  </a:outerShdw>
                </a:effectLst>
                <a:cs typeface="+mj-cs"/>
              </a:rPr>
              <a:t/>
            </a:r>
            <a:br>
              <a:rPr lang="en-US" sz="2800" b="1" dirty="0">
                <a:solidFill>
                  <a:srgbClr val="000080"/>
                </a:solidFill>
                <a:effectLst>
                  <a:outerShdw blurRad="38100" dist="38100" dir="2700000" algn="tl">
                    <a:srgbClr val="C0C0C0"/>
                  </a:outerShdw>
                </a:effectLst>
                <a:cs typeface="+mj-cs"/>
              </a:rPr>
            </a:br>
            <a:r>
              <a:rPr lang="en-US" sz="3600" dirty="0" smtClean="0"/>
              <a:t>FY12 as we know it today</a:t>
            </a:r>
            <a:endParaRPr lang="en-US" sz="3600" dirty="0">
              <a:cs typeface="+mj-cs"/>
            </a:endParaRPr>
          </a:p>
        </p:txBody>
      </p:sp>
    </p:spTree>
    <p:extLst>
      <p:ext uri="{BB962C8B-B14F-4D97-AF65-F5344CB8AC3E}">
        <p14:creationId xmlns:p14="http://schemas.microsoft.com/office/powerpoint/2010/main" val="222967239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 on Current Plans for FY12</a:t>
            </a:r>
            <a:endParaRPr lang="en-US" dirty="0"/>
          </a:p>
        </p:txBody>
      </p:sp>
      <p:sp>
        <p:nvSpPr>
          <p:cNvPr id="3" name="Content Placeholder 2"/>
          <p:cNvSpPr>
            <a:spLocks noGrp="1"/>
          </p:cNvSpPr>
          <p:nvPr>
            <p:ph idx="1"/>
          </p:nvPr>
        </p:nvSpPr>
        <p:spPr>
          <a:xfrm>
            <a:off x="317471" y="1082827"/>
            <a:ext cx="8555008" cy="5117156"/>
          </a:xfrm>
        </p:spPr>
        <p:txBody>
          <a:bodyPr/>
          <a:lstStyle/>
          <a:p>
            <a:r>
              <a:rPr lang="en-US" dirty="0" smtClean="0"/>
              <a:t>Project funds will “fall off a cliff” sometime in FY12 if no additional funds forthcoming. When depends on our staff planning for FY12. </a:t>
            </a:r>
          </a:p>
          <a:p>
            <a:r>
              <a:rPr lang="en-US" dirty="0" smtClean="0"/>
              <a:t>Finance Board Executive Team discussion/decision to move to FY12-FY16 restructure “as far as possible”.</a:t>
            </a:r>
          </a:p>
          <a:p>
            <a:pPr marL="457200" lvl="1" indent="0">
              <a:buNone/>
            </a:pPr>
            <a:endParaRPr lang="en-US" dirty="0" smtClean="0"/>
          </a:p>
          <a:p>
            <a:pPr marL="457200" lvl="1" indent="0">
              <a:buNone/>
            </a:pPr>
            <a:r>
              <a:rPr lang="en-US" dirty="0" smtClean="0"/>
              <a:t>Need to move forward on Program Vision and Goals:</a:t>
            </a:r>
          </a:p>
          <a:p>
            <a:pPr marL="457200" lvl="1" indent="0">
              <a:buNone/>
            </a:pPr>
            <a:endParaRPr lang="en-US" dirty="0"/>
          </a:p>
          <a:p>
            <a:pPr marL="857250" lvl="2" indent="0">
              <a:buNone/>
            </a:pPr>
            <a:r>
              <a:rPr lang="en-US" dirty="0" smtClean="0"/>
              <a:t>Needed new services</a:t>
            </a:r>
          </a:p>
          <a:p>
            <a:pPr marL="857250" lvl="2" indent="0">
              <a:buNone/>
            </a:pPr>
            <a:r>
              <a:rPr lang="en-US" dirty="0" smtClean="0"/>
              <a:t>Apply needed technologies.</a:t>
            </a:r>
          </a:p>
          <a:p>
            <a:pPr marL="857250" lvl="2" indent="0">
              <a:buNone/>
            </a:pPr>
            <a:r>
              <a:rPr lang="en-US" dirty="0" smtClean="0"/>
              <a:t>Support existing and new communities on the campus and in research.</a:t>
            </a:r>
          </a:p>
          <a:p>
            <a:pPr marL="457200" lvl="1" indent="0">
              <a:buNone/>
            </a:pPr>
            <a:endParaRPr lang="en-US" dirty="0" smtClean="0"/>
          </a:p>
          <a:p>
            <a:endParaRPr lang="en-US" dirty="0" smtClean="0"/>
          </a:p>
          <a:p>
            <a:pPr lvl="1"/>
            <a:endParaRPr lang="en-US" dirty="0" smtClean="0"/>
          </a:p>
          <a:p>
            <a:pPr lvl="1"/>
            <a:endParaRPr lang="en-US" dirty="0" smtClean="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15</a:t>
            </a:fld>
            <a:endParaRPr lang="en-US" dirty="0"/>
          </a:p>
        </p:txBody>
      </p:sp>
    </p:spTree>
    <p:extLst>
      <p:ext uri="{BB962C8B-B14F-4D97-AF65-F5344CB8AC3E}">
        <p14:creationId xmlns:p14="http://schemas.microsoft.com/office/powerpoint/2010/main" val="69164392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799" y="0"/>
            <a:ext cx="7919335" cy="1143000"/>
          </a:xfrm>
        </p:spPr>
        <p:txBody>
          <a:bodyPr/>
          <a:lstStyle/>
          <a:p>
            <a:r>
              <a:rPr lang="en-US" dirty="0" smtClean="0"/>
              <a:t>Need continuing Contact and Communication with Program Managers</a:t>
            </a:r>
            <a:endParaRPr lang="en-US" dirty="0"/>
          </a:p>
        </p:txBody>
      </p:sp>
      <p:sp>
        <p:nvSpPr>
          <p:cNvPr id="3" name="Content Placeholder 2"/>
          <p:cNvSpPr>
            <a:spLocks noGrp="1"/>
          </p:cNvSpPr>
          <p:nvPr>
            <p:ph idx="1"/>
          </p:nvPr>
        </p:nvSpPr>
        <p:spPr>
          <a:xfrm>
            <a:off x="250635" y="1216520"/>
            <a:ext cx="8571717" cy="4686300"/>
          </a:xfrm>
        </p:spPr>
        <p:txBody>
          <a:bodyPr/>
          <a:lstStyle/>
          <a:p>
            <a:pPr lvl="1"/>
            <a:r>
              <a:rPr lang="en-US" dirty="0" smtClean="0"/>
              <a:t>DOE ASCR – Rich Carlson</a:t>
            </a:r>
          </a:p>
          <a:p>
            <a:pPr lvl="1"/>
            <a:r>
              <a:rPr lang="en-US" dirty="0" smtClean="0"/>
              <a:t>DOE HEP – Alan Stone transitioning to </a:t>
            </a:r>
            <a:r>
              <a:rPr lang="en-US" dirty="0" err="1" smtClean="0"/>
              <a:t>Lali</a:t>
            </a:r>
            <a:r>
              <a:rPr lang="en-US" dirty="0" smtClean="0"/>
              <a:t> </a:t>
            </a:r>
            <a:r>
              <a:rPr lang="en-US" dirty="0" err="1" smtClean="0"/>
              <a:t>Chatterjee</a:t>
            </a:r>
            <a:r>
              <a:rPr lang="en-US" dirty="0" smtClean="0"/>
              <a:t>.</a:t>
            </a:r>
          </a:p>
          <a:p>
            <a:pPr lvl="1"/>
            <a:r>
              <a:rPr lang="en-US" dirty="0" smtClean="0"/>
              <a:t>DOE NP – Ted Barnes?</a:t>
            </a:r>
          </a:p>
          <a:p>
            <a:pPr lvl="1"/>
            <a:r>
              <a:rPr lang="en-US" dirty="0" smtClean="0"/>
              <a:t>NSF MPS – Marv Goldberg, LIGO, Ed Seidel?</a:t>
            </a:r>
          </a:p>
          <a:p>
            <a:pPr lvl="1"/>
            <a:r>
              <a:rPr lang="en-US" dirty="0" smtClean="0"/>
              <a:t>NSF OCI – Kevin Thompson</a:t>
            </a:r>
          </a:p>
          <a:p>
            <a:r>
              <a:rPr lang="en-US" dirty="0" smtClean="0"/>
              <a:t>Fellow travellers?</a:t>
            </a:r>
          </a:p>
          <a:p>
            <a:pPr lvl="1"/>
            <a:r>
              <a:rPr lang="en-US" dirty="0" err="1" smtClean="0"/>
              <a:t>Moise</a:t>
            </a:r>
            <a:r>
              <a:rPr lang="en-US" dirty="0" smtClean="0"/>
              <a:t> </a:t>
            </a:r>
            <a:r>
              <a:rPr lang="en-US" dirty="0" err="1" smtClean="0"/>
              <a:t>Pripstein</a:t>
            </a:r>
            <a:r>
              <a:rPr lang="en-US" dirty="0" smtClean="0"/>
              <a:t>, Glen Crawford, Barry Schneider, Ed Seidel and.. </a:t>
            </a:r>
          </a:p>
          <a:p>
            <a:r>
              <a:rPr lang="en-US" dirty="0" smtClean="0"/>
              <a:t>ET – every few months phone meeting with DOE. Next one June 2</a:t>
            </a:r>
            <a:r>
              <a:rPr lang="en-US" baseline="30000" dirty="0" smtClean="0"/>
              <a:t>nd</a:t>
            </a:r>
            <a:r>
              <a:rPr lang="en-US" dirty="0" smtClean="0"/>
              <a:t>.</a:t>
            </a:r>
          </a:p>
          <a:p>
            <a:r>
              <a:rPr lang="en-US" dirty="0" smtClean="0"/>
              <a:t>ATLAS/CMS – biweekly  meetings with DOE/NSF, mainly covers maintenance and operations end-to-end</a:t>
            </a:r>
          </a:p>
          <a:p>
            <a:r>
              <a:rPr lang="en-US" dirty="0" err="1" smtClean="0"/>
              <a:t>Miron</a:t>
            </a:r>
            <a:r>
              <a:rPr lang="en-US" dirty="0" smtClean="0"/>
              <a:t> has regular discussions with Kevin Thompson.</a:t>
            </a:r>
          </a:p>
          <a:p>
            <a:endParaRPr lang="en-US" dirty="0" smtClean="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16</a:t>
            </a:fld>
            <a:endParaRPr lang="en-US" dirty="0"/>
          </a:p>
        </p:txBody>
      </p:sp>
    </p:spTree>
    <p:extLst>
      <p:ext uri="{BB962C8B-B14F-4D97-AF65-F5344CB8AC3E}">
        <p14:creationId xmlns:p14="http://schemas.microsoft.com/office/powerpoint/2010/main" val="23646668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799" y="0"/>
            <a:ext cx="7752245" cy="1143000"/>
          </a:xfrm>
        </p:spPr>
        <p:txBody>
          <a:bodyPr/>
          <a:lstStyle/>
          <a:p>
            <a:r>
              <a:rPr lang="en-US" dirty="0" smtClean="0"/>
              <a:t>Staffing Plans continue to change</a:t>
            </a:r>
            <a:endParaRPr lang="en-US" dirty="0"/>
          </a:p>
        </p:txBody>
      </p:sp>
      <p:sp>
        <p:nvSpPr>
          <p:cNvPr id="3" name="Content Placeholder 2"/>
          <p:cNvSpPr>
            <a:spLocks noGrp="1"/>
          </p:cNvSpPr>
          <p:nvPr>
            <p:ph idx="1"/>
          </p:nvPr>
        </p:nvSpPr>
        <p:spPr>
          <a:xfrm>
            <a:off x="317471" y="1082826"/>
            <a:ext cx="8555008" cy="5601791"/>
          </a:xfrm>
        </p:spPr>
        <p:txBody>
          <a:bodyPr/>
          <a:lstStyle/>
          <a:p>
            <a:r>
              <a:rPr lang="en-US" dirty="0" smtClean="0"/>
              <a:t>Implications for institutions not part of the OSG’ proposal:</a:t>
            </a:r>
          </a:p>
          <a:p>
            <a:pPr lvl="1"/>
            <a:r>
              <a:rPr lang="en-US" sz="2000" dirty="0" smtClean="0"/>
              <a:t>LBNL continued funding on existing ASCR funds – expect some to last </a:t>
            </a:r>
            <a:r>
              <a:rPr lang="en-US" sz="2000" dirty="0" err="1" smtClean="0"/>
              <a:t>til</a:t>
            </a:r>
            <a:r>
              <a:rPr lang="en-US" sz="2000" dirty="0" smtClean="0"/>
              <a:t> ?mid-March? for </a:t>
            </a:r>
            <a:r>
              <a:rPr lang="en-US" sz="2000" dirty="0" err="1" smtClean="0"/>
              <a:t>Bestman</a:t>
            </a:r>
            <a:r>
              <a:rPr lang="en-US" sz="2000" dirty="0" smtClean="0"/>
              <a:t> support</a:t>
            </a:r>
          </a:p>
          <a:p>
            <a:pPr lvl="1"/>
            <a:r>
              <a:rPr lang="en-US" sz="2000" dirty="0"/>
              <a:t>Caltech </a:t>
            </a:r>
            <a:r>
              <a:rPr lang="en-US" sz="2000" dirty="0" smtClean="0"/>
              <a:t>continued </a:t>
            </a:r>
            <a:r>
              <a:rPr lang="en-US" sz="2000" dirty="0"/>
              <a:t>funding on </a:t>
            </a:r>
            <a:r>
              <a:rPr lang="en-US" sz="2000" dirty="0" smtClean="0"/>
              <a:t>roll-over FY11 </a:t>
            </a:r>
            <a:r>
              <a:rPr lang="en-US" sz="2000" dirty="0"/>
              <a:t>funds – expect to last </a:t>
            </a:r>
            <a:r>
              <a:rPr lang="en-US" sz="2000" dirty="0" err="1"/>
              <a:t>til</a:t>
            </a:r>
            <a:r>
              <a:rPr lang="en-US" sz="2000" dirty="0"/>
              <a:t> ?mid-Nov</a:t>
            </a:r>
            <a:r>
              <a:rPr lang="en-US" sz="2000" dirty="0" smtClean="0"/>
              <a:t>? (plan move of  Robert Engel to Florida in Fall 2011)</a:t>
            </a:r>
          </a:p>
          <a:p>
            <a:r>
              <a:rPr lang="en-US" dirty="0" smtClean="0"/>
              <a:t>Ramp up proposed for some institutions not possible e.g. UIUC backup for operations.</a:t>
            </a:r>
          </a:p>
          <a:p>
            <a:r>
              <a:rPr lang="en-US" dirty="0" err="1" smtClean="0"/>
              <a:t>Chander</a:t>
            </a:r>
            <a:r>
              <a:rPr lang="en-US" dirty="0" smtClean="0"/>
              <a:t> starting to talk individually to organizational </a:t>
            </a:r>
            <a:r>
              <a:rPr lang="en-US" dirty="0" err="1" smtClean="0"/>
              <a:t>Pis</a:t>
            </a:r>
            <a:r>
              <a:rPr lang="en-US" dirty="0" smtClean="0"/>
              <a:t> and will give area coordinators guidance for FY12 Work Planning in the next month or so.</a:t>
            </a:r>
          </a:p>
          <a:p>
            <a:pPr marL="457200" lvl="1" indent="0">
              <a:buNone/>
            </a:pPr>
            <a:endParaRPr lang="en-US" sz="2000" dirty="0" smtClean="0"/>
          </a:p>
          <a:p>
            <a:pPr marL="457200" lvl="1" indent="0">
              <a:buNone/>
            </a:pPr>
            <a:r>
              <a:rPr lang="en-US" dirty="0" smtClean="0"/>
              <a:t>If we hear nothing from the funding agencies by end of August we will likely scale back staff so can fall of the cliff “later” e.g. might try to move It from ~Mar to ~July  or Aug 2012??</a:t>
            </a:r>
          </a:p>
          <a:p>
            <a:endParaRPr lang="en-US" dirty="0" smtClean="0"/>
          </a:p>
          <a:p>
            <a:pPr lvl="1"/>
            <a:endParaRPr lang="en-US" dirty="0" smtClean="0"/>
          </a:p>
          <a:p>
            <a:pPr lvl="1"/>
            <a:endParaRPr lang="en-US" dirty="0" smtClean="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17</a:t>
            </a:fld>
            <a:endParaRPr lang="en-US" dirty="0"/>
          </a:p>
        </p:txBody>
      </p:sp>
    </p:spTree>
    <p:extLst>
      <p:ext uri="{BB962C8B-B14F-4D97-AF65-F5344CB8AC3E}">
        <p14:creationId xmlns:p14="http://schemas.microsoft.com/office/powerpoint/2010/main" val="163627571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3"/>
          <p:cNvSpPr>
            <a:spLocks noGrp="1" noChangeArrowheads="1"/>
          </p:cNvSpPr>
          <p:nvPr>
            <p:ph type="subTitle" idx="1"/>
          </p:nvPr>
        </p:nvSpPr>
        <p:spPr>
          <a:xfrm>
            <a:off x="469900" y="4276725"/>
            <a:ext cx="8128000" cy="1412875"/>
          </a:xfrm>
        </p:spPr>
        <p:txBody>
          <a:bodyPr/>
          <a:lstStyle/>
          <a:p>
            <a:pPr eaLnBrk="1" hangingPunct="1">
              <a:buFont typeface="Times"/>
              <a:buNone/>
            </a:pPr>
            <a:endParaRPr lang="en-US" dirty="0" smtClean="0"/>
          </a:p>
          <a:p>
            <a:pPr eaLnBrk="1" hangingPunct="1">
              <a:buFont typeface="Times"/>
              <a:buNone/>
            </a:pPr>
            <a:endParaRPr lang="en-US" sz="1800" dirty="0" smtClean="0"/>
          </a:p>
        </p:txBody>
      </p:sp>
      <p:sp>
        <p:nvSpPr>
          <p:cNvPr id="496644" name="Rectangle 4"/>
          <p:cNvSpPr>
            <a:spLocks noChangeArrowheads="1"/>
          </p:cNvSpPr>
          <p:nvPr/>
        </p:nvSpPr>
        <p:spPr bwMode="auto">
          <a:xfrm>
            <a:off x="762000" y="4016375"/>
            <a:ext cx="7772400" cy="1063625"/>
          </a:xfrm>
          <a:prstGeom prst="rect">
            <a:avLst/>
          </a:prstGeom>
          <a:noFill/>
          <a:ln w="9525">
            <a:noFill/>
            <a:miter lim="800000"/>
            <a:headEnd/>
            <a:tailEnd/>
          </a:ln>
          <a:effectLst/>
        </p:spPr>
        <p:txBody>
          <a:bodyPr anchor="ctr"/>
          <a:lstStyle/>
          <a:p>
            <a:pPr algn="ctr">
              <a:defRPr/>
            </a:pPr>
            <a: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t/>
            </a:r>
            <a:b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br>
            <a:endPar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endParaRPr>
          </a:p>
        </p:txBody>
      </p:sp>
      <p:sp>
        <p:nvSpPr>
          <p:cNvPr id="496647" name="Rectangle 7"/>
          <p:cNvSpPr>
            <a:spLocks noGrp="1" noChangeArrowheads="1"/>
          </p:cNvSpPr>
          <p:nvPr>
            <p:ph type="ctrTitle"/>
          </p:nvPr>
        </p:nvSpPr>
        <p:spPr>
          <a:xfrm>
            <a:off x="557213" y="1171575"/>
            <a:ext cx="7772400" cy="4043363"/>
          </a:xfrm>
        </p:spPr>
        <p:txBody>
          <a:bodyPr/>
          <a:lstStyle/>
          <a:p>
            <a:pPr eaLnBrk="1" hangingPunct="1">
              <a:defRPr/>
            </a:pPr>
            <a:r>
              <a:rPr lang="en-US" sz="2800" b="1" dirty="0">
                <a:solidFill>
                  <a:srgbClr val="000080"/>
                </a:solidFill>
                <a:effectLst>
                  <a:outerShdw blurRad="38100" dist="38100" dir="2700000" algn="tl">
                    <a:srgbClr val="C0C0C0"/>
                  </a:outerShdw>
                </a:effectLst>
                <a:cs typeface="+mj-cs"/>
              </a:rPr>
              <a:t/>
            </a:r>
            <a:br>
              <a:rPr lang="en-US" sz="2800" b="1" dirty="0">
                <a:solidFill>
                  <a:srgbClr val="000080"/>
                </a:solidFill>
                <a:effectLst>
                  <a:outerShdw blurRad="38100" dist="38100" dir="2700000" algn="tl">
                    <a:srgbClr val="C0C0C0"/>
                  </a:outerShdw>
                </a:effectLst>
                <a:cs typeface="+mj-cs"/>
              </a:rPr>
            </a:br>
            <a:r>
              <a:rPr lang="en-US" sz="3600" dirty="0" smtClean="0"/>
              <a:t>Docked Projects.. </a:t>
            </a:r>
            <a:br>
              <a:rPr lang="en-US" sz="3600" dirty="0" smtClean="0"/>
            </a:br>
            <a:r>
              <a:rPr lang="en-US" sz="3600" dirty="0" smtClean="0"/>
              <a:t>How we </a:t>
            </a:r>
            <a:r>
              <a:rPr lang="en-US" sz="3600" smtClean="0"/>
              <a:t>got there..</a:t>
            </a:r>
            <a:endParaRPr lang="en-US" sz="3600" dirty="0">
              <a:cs typeface="+mj-cs"/>
            </a:endParaRPr>
          </a:p>
        </p:txBody>
      </p:sp>
    </p:spTree>
    <p:extLst>
      <p:ext uri="{BB962C8B-B14F-4D97-AF65-F5344CB8AC3E}">
        <p14:creationId xmlns:p14="http://schemas.microsoft.com/office/powerpoint/2010/main" val="33920780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5"/>
          <p:cNvSpPr txBox="1">
            <a:spLocks noChangeArrowheads="1"/>
          </p:cNvSpPr>
          <p:nvPr/>
        </p:nvSpPr>
        <p:spPr bwMode="auto">
          <a:xfrm>
            <a:off x="821154" y="435908"/>
            <a:ext cx="7446545" cy="5632310"/>
          </a:xfrm>
          <a:prstGeom prst="rect">
            <a:avLst/>
          </a:prstGeom>
          <a:solidFill>
            <a:schemeClr val="bg1"/>
          </a:solidFill>
          <a:ln w="57150" cmpd="sng">
            <a:noFill/>
            <a:miter lim="800000"/>
            <a:headEnd/>
            <a:tailEnd/>
          </a:ln>
        </p:spPr>
        <p:txBody>
          <a:bodyPr wrap="square">
            <a:prstTxWarp prst="textNoShape">
              <a:avLst/>
            </a:prstTxWarp>
            <a:spAutoFit/>
          </a:bodyPr>
          <a:lstStyle/>
          <a:p>
            <a:pPr algn="ctr" defTabSz="457200" fontAlgn="auto">
              <a:spcBef>
                <a:spcPts val="0"/>
              </a:spcBef>
              <a:spcAft>
                <a:spcPts val="0"/>
              </a:spcAft>
            </a:pPr>
            <a:r>
              <a:rPr lang="en-US" sz="2400" b="1" dirty="0" smtClean="0">
                <a:solidFill>
                  <a:srgbClr val="FF0000"/>
                </a:solidFill>
                <a:latin typeface="Calibri"/>
                <a:ea typeface="+mn-ea"/>
                <a:cs typeface="+mn-cs"/>
              </a:rPr>
              <a:t>DOCKED Projects</a:t>
            </a:r>
          </a:p>
          <a:p>
            <a:pPr algn="ctr" defTabSz="457200" fontAlgn="auto">
              <a:spcBef>
                <a:spcPts val="0"/>
              </a:spcBef>
              <a:spcAft>
                <a:spcPts val="0"/>
              </a:spcAft>
            </a:pPr>
            <a:endParaRPr lang="en-US" sz="2400" b="1" dirty="0" smtClean="0">
              <a:solidFill>
                <a:srgbClr val="FF0000"/>
              </a:solidFill>
              <a:latin typeface="Calibri"/>
              <a:ea typeface="+mn-ea"/>
              <a:cs typeface="+mn-cs"/>
            </a:endParaRPr>
          </a:p>
          <a:p>
            <a:pPr algn="ctr" defTabSz="457200" fontAlgn="auto">
              <a:spcBef>
                <a:spcPts val="0"/>
              </a:spcBef>
              <a:spcAft>
                <a:spcPts val="0"/>
              </a:spcAft>
            </a:pPr>
            <a:r>
              <a:rPr lang="en-US" sz="2400" b="1" dirty="0" smtClean="0">
                <a:solidFill>
                  <a:srgbClr val="000090"/>
                </a:solidFill>
                <a:latin typeface="Calibri"/>
                <a:ea typeface="+mn-ea"/>
                <a:cs typeface="+mn-cs"/>
              </a:rPr>
              <a:t>contribute to and receive contributions from </a:t>
            </a:r>
          </a:p>
          <a:p>
            <a:pPr algn="ctr" defTabSz="457200" fontAlgn="auto">
              <a:spcBef>
                <a:spcPts val="0"/>
              </a:spcBef>
              <a:spcAft>
                <a:spcPts val="0"/>
              </a:spcAft>
            </a:pPr>
            <a:r>
              <a:rPr lang="en-US" sz="2400" b="1" dirty="0" smtClean="0">
                <a:solidFill>
                  <a:srgbClr val="000090"/>
                </a:solidFill>
                <a:latin typeface="Calibri"/>
                <a:ea typeface="+mn-ea"/>
                <a:cs typeface="+mn-cs"/>
              </a:rPr>
              <a:t>the OSG Project through annually agreed upon deliverables and agreements,</a:t>
            </a:r>
          </a:p>
          <a:p>
            <a:pPr algn="ctr" defTabSz="457200" fontAlgn="auto">
              <a:spcBef>
                <a:spcPts val="0"/>
              </a:spcBef>
              <a:spcAft>
                <a:spcPts val="0"/>
              </a:spcAft>
            </a:pPr>
            <a:r>
              <a:rPr lang="en-US" sz="2400" b="1" dirty="0" smtClean="0">
                <a:solidFill>
                  <a:srgbClr val="000090"/>
                </a:solidFill>
                <a:latin typeface="Calibri"/>
                <a:ea typeface="+mn-ea"/>
                <a:cs typeface="+mn-cs"/>
              </a:rPr>
              <a:t> through one or more bi-directional connections to OSG Technical, Cross-Cutting areas and the Executive Team</a:t>
            </a:r>
          </a:p>
          <a:p>
            <a:pPr algn="ctr" defTabSz="457200" fontAlgn="auto">
              <a:spcBef>
                <a:spcPts val="0"/>
              </a:spcBef>
              <a:spcAft>
                <a:spcPts val="0"/>
              </a:spcAft>
            </a:pPr>
            <a:r>
              <a:rPr lang="en-US" sz="2400" b="1" dirty="0" smtClean="0">
                <a:solidFill>
                  <a:srgbClr val="000090"/>
                </a:solidFill>
                <a:latin typeface="Calibri"/>
                <a:ea typeface="+mn-ea"/>
                <a:cs typeface="+mn-cs"/>
              </a:rPr>
              <a:t>In  order to provide most effective value to the OSG Consortium.</a:t>
            </a:r>
          </a:p>
          <a:p>
            <a:pPr algn="ctr" defTabSz="457200" fontAlgn="auto">
              <a:spcBef>
                <a:spcPts val="0"/>
              </a:spcBef>
              <a:spcAft>
                <a:spcPts val="0"/>
              </a:spcAft>
            </a:pPr>
            <a:endParaRPr lang="en-US" sz="2400" b="1" dirty="0">
              <a:solidFill>
                <a:srgbClr val="FF0000"/>
              </a:solidFill>
              <a:latin typeface="Calibri"/>
              <a:ea typeface="+mn-ea"/>
              <a:cs typeface="+mn-cs"/>
            </a:endParaRPr>
          </a:p>
          <a:p>
            <a:pPr algn="ctr" defTabSz="457200" fontAlgn="auto">
              <a:spcBef>
                <a:spcPts val="0"/>
              </a:spcBef>
              <a:spcAft>
                <a:spcPts val="0"/>
              </a:spcAft>
            </a:pPr>
            <a:r>
              <a:rPr lang="en-US" sz="2400" b="1" dirty="0" smtClean="0">
                <a:solidFill>
                  <a:srgbClr val="FF0000"/>
                </a:solidFill>
                <a:latin typeface="Calibri"/>
                <a:ea typeface="+mn-ea"/>
                <a:cs typeface="+mn-cs"/>
              </a:rPr>
              <a:t>DOCKED projects </a:t>
            </a:r>
          </a:p>
          <a:p>
            <a:pPr algn="ctr" defTabSz="457200" fontAlgn="auto">
              <a:spcBef>
                <a:spcPts val="0"/>
              </a:spcBef>
              <a:spcAft>
                <a:spcPts val="0"/>
              </a:spcAft>
            </a:pPr>
            <a:endParaRPr lang="en-US" sz="2400" b="1" dirty="0">
              <a:solidFill>
                <a:srgbClr val="FF0000"/>
              </a:solidFill>
              <a:latin typeface="Calibri"/>
              <a:ea typeface="+mn-ea"/>
              <a:cs typeface="+mn-cs"/>
            </a:endParaRPr>
          </a:p>
          <a:p>
            <a:pPr algn="ctr" defTabSz="457200" fontAlgn="auto">
              <a:spcBef>
                <a:spcPts val="0"/>
              </a:spcBef>
              <a:spcAft>
                <a:spcPts val="0"/>
              </a:spcAft>
            </a:pPr>
            <a:r>
              <a:rPr lang="en-US" sz="2400" b="1" dirty="0" smtClean="0">
                <a:solidFill>
                  <a:srgbClr val="000090"/>
                </a:solidFill>
                <a:latin typeface="Calibri"/>
                <a:ea typeface="+mn-ea"/>
                <a:cs typeface="+mn-cs"/>
              </a:rPr>
              <a:t>often have broader scope than the OSG itself  and have separate reporting, oversight and external advisory groups.</a:t>
            </a:r>
          </a:p>
        </p:txBody>
      </p:sp>
      <p:sp>
        <p:nvSpPr>
          <p:cNvPr id="3" name="Slide Number Placeholder 2"/>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19</a:t>
            </a:fld>
            <a:endParaRPr lang="en-US">
              <a:solidFill>
                <a:prstClr val="black">
                  <a:tint val="75000"/>
                </a:prstClr>
              </a:solidFill>
              <a:latin typeface="Calibri"/>
            </a:endParaRPr>
          </a:p>
        </p:txBody>
      </p:sp>
    </p:spTree>
    <p:extLst>
      <p:ext uri="{BB962C8B-B14F-4D97-AF65-F5344CB8AC3E}">
        <p14:creationId xmlns:p14="http://schemas.microsoft.com/office/powerpoint/2010/main" val="116950521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3"/>
          <p:cNvSpPr>
            <a:spLocks noGrp="1" noChangeArrowheads="1"/>
          </p:cNvSpPr>
          <p:nvPr>
            <p:ph type="subTitle" idx="1"/>
          </p:nvPr>
        </p:nvSpPr>
        <p:spPr>
          <a:xfrm>
            <a:off x="469900" y="4276725"/>
            <a:ext cx="8128000" cy="1412875"/>
          </a:xfrm>
        </p:spPr>
        <p:txBody>
          <a:bodyPr/>
          <a:lstStyle/>
          <a:p>
            <a:pPr eaLnBrk="1" hangingPunct="1">
              <a:buFont typeface="Times"/>
              <a:buNone/>
            </a:pPr>
            <a:endParaRPr lang="en-US" dirty="0" smtClean="0"/>
          </a:p>
          <a:p>
            <a:pPr eaLnBrk="1" hangingPunct="1">
              <a:buFont typeface="Times"/>
              <a:buNone/>
            </a:pPr>
            <a:endParaRPr lang="en-US" sz="1800" dirty="0" smtClean="0"/>
          </a:p>
        </p:txBody>
      </p:sp>
      <p:sp>
        <p:nvSpPr>
          <p:cNvPr id="496644" name="Rectangle 4"/>
          <p:cNvSpPr>
            <a:spLocks noChangeArrowheads="1"/>
          </p:cNvSpPr>
          <p:nvPr/>
        </p:nvSpPr>
        <p:spPr bwMode="auto">
          <a:xfrm>
            <a:off x="762000" y="4016375"/>
            <a:ext cx="7772400" cy="1063625"/>
          </a:xfrm>
          <a:prstGeom prst="rect">
            <a:avLst/>
          </a:prstGeom>
          <a:noFill/>
          <a:ln w="9525">
            <a:noFill/>
            <a:miter lim="800000"/>
            <a:headEnd/>
            <a:tailEnd/>
          </a:ln>
          <a:effectLst/>
        </p:spPr>
        <p:txBody>
          <a:bodyPr anchor="ctr"/>
          <a:lstStyle/>
          <a:p>
            <a:pPr algn="ctr">
              <a:defRPr/>
            </a:pPr>
            <a: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t/>
            </a:r>
            <a:b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br>
            <a:endPar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endParaRPr>
          </a:p>
        </p:txBody>
      </p:sp>
      <p:sp>
        <p:nvSpPr>
          <p:cNvPr id="496647" name="Rectangle 7"/>
          <p:cNvSpPr>
            <a:spLocks noGrp="1" noChangeArrowheads="1"/>
          </p:cNvSpPr>
          <p:nvPr>
            <p:ph type="ctrTitle"/>
          </p:nvPr>
        </p:nvSpPr>
        <p:spPr>
          <a:xfrm>
            <a:off x="557213" y="1171575"/>
            <a:ext cx="7772400" cy="4043363"/>
          </a:xfrm>
        </p:spPr>
        <p:txBody>
          <a:bodyPr/>
          <a:lstStyle/>
          <a:p>
            <a:pPr eaLnBrk="1" hangingPunct="1">
              <a:defRPr/>
            </a:pPr>
            <a:r>
              <a:rPr lang="en-US" sz="2800" b="1" dirty="0">
                <a:solidFill>
                  <a:srgbClr val="000080"/>
                </a:solidFill>
                <a:effectLst>
                  <a:outerShdw blurRad="38100" dist="38100" dir="2700000" algn="tl">
                    <a:srgbClr val="C0C0C0"/>
                  </a:outerShdw>
                </a:effectLst>
                <a:cs typeface="+mj-cs"/>
              </a:rPr>
              <a:t/>
            </a:r>
            <a:br>
              <a:rPr lang="en-US" sz="2800" b="1" dirty="0">
                <a:solidFill>
                  <a:srgbClr val="000080"/>
                </a:solidFill>
                <a:effectLst>
                  <a:outerShdw blurRad="38100" dist="38100" dir="2700000" algn="tl">
                    <a:srgbClr val="C0C0C0"/>
                  </a:outerShdw>
                </a:effectLst>
                <a:cs typeface="+mj-cs"/>
              </a:rPr>
            </a:br>
            <a:r>
              <a:rPr lang="en-US" sz="3600" dirty="0"/>
              <a:t>Status of Proposals </a:t>
            </a:r>
            <a:endParaRPr lang="en-US" sz="3600" dirty="0">
              <a:cs typeface="+mj-cs"/>
            </a:endParaRPr>
          </a:p>
        </p:txBody>
      </p:sp>
    </p:spTree>
    <p:extLst>
      <p:ext uri="{BB962C8B-B14F-4D97-AF65-F5344CB8AC3E}">
        <p14:creationId xmlns:p14="http://schemas.microsoft.com/office/powerpoint/2010/main" val="349865658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Oval 3"/>
          <p:cNvSpPr>
            <a:spLocks noChangeArrowheads="1"/>
          </p:cNvSpPr>
          <p:nvPr/>
        </p:nvSpPr>
        <p:spPr bwMode="auto">
          <a:xfrm>
            <a:off x="6159500" y="1281112"/>
            <a:ext cx="2362200" cy="762000"/>
          </a:xfrm>
          <a:prstGeom prst="ellipse">
            <a:avLst/>
          </a:prstGeom>
          <a:solidFill>
            <a:schemeClr val="accent6">
              <a:lumMod val="40000"/>
              <a:lumOff val="60000"/>
            </a:schemeClr>
          </a:solidFill>
          <a:ln w="9525">
            <a:noFill/>
            <a:round/>
            <a:headEnd/>
            <a:tailEnd/>
          </a:ln>
        </p:spPr>
        <p:txBody>
          <a:bodyPr wrap="none" anchor="ctr">
            <a:prstTxWarp prst="textNoShape">
              <a:avLst/>
            </a:prstTxWarp>
          </a:bodyPr>
          <a:lstStyle/>
          <a:p>
            <a:pPr algn="ctr" defTabSz="457200" fontAlgn="auto">
              <a:spcBef>
                <a:spcPts val="0"/>
              </a:spcBef>
              <a:spcAft>
                <a:spcPts val="0"/>
              </a:spcAft>
            </a:pPr>
            <a:r>
              <a:rPr lang="en-US" sz="1800" b="1" dirty="0">
                <a:solidFill>
                  <a:prstClr val="black"/>
                </a:solidFill>
                <a:latin typeface="Calibri"/>
                <a:ea typeface="+mn-ea"/>
                <a:cs typeface="+mn-cs"/>
              </a:rPr>
              <a:t>Program Oversight</a:t>
            </a:r>
            <a:endParaRPr lang="en-US" sz="1800" dirty="0">
              <a:solidFill>
                <a:prstClr val="black"/>
              </a:solidFill>
              <a:latin typeface="Calibri"/>
              <a:ea typeface="+mn-ea"/>
              <a:cs typeface="+mn-cs"/>
            </a:endParaRPr>
          </a:p>
        </p:txBody>
      </p:sp>
      <p:sp>
        <p:nvSpPr>
          <p:cNvPr id="16389" name="Rectangle 7"/>
          <p:cNvSpPr>
            <a:spLocks noChangeArrowheads="1"/>
          </p:cNvSpPr>
          <p:nvPr/>
        </p:nvSpPr>
        <p:spPr bwMode="auto">
          <a:xfrm>
            <a:off x="2824164" y="2425701"/>
            <a:ext cx="2895600" cy="1206500"/>
          </a:xfrm>
          <a:prstGeom prst="rect">
            <a:avLst/>
          </a:prstGeom>
          <a:solidFill>
            <a:schemeClr val="accent1">
              <a:lumMod val="40000"/>
              <a:lumOff val="60000"/>
            </a:schemeClr>
          </a:solidFill>
          <a:ln w="9525">
            <a:noFill/>
            <a:miter lim="800000"/>
            <a:headEnd/>
            <a:tailEnd/>
          </a:ln>
        </p:spPr>
        <p:txBody>
          <a:bodyPr wrap="none" tIns="0" bIns="0" anchor="ctr">
            <a:prstTxWarp prst="textNoShape">
              <a:avLst/>
            </a:prstTxWarp>
          </a:bodyPr>
          <a:lstStyle/>
          <a:p>
            <a:pPr algn="ctr" defTabSz="457200" fontAlgn="auto">
              <a:spcBef>
                <a:spcPts val="0"/>
              </a:spcBef>
              <a:spcAft>
                <a:spcPts val="0"/>
              </a:spcAft>
            </a:pPr>
            <a:r>
              <a:rPr lang="en-US" sz="1800" b="1" dirty="0" smtClean="0">
                <a:solidFill>
                  <a:prstClr val="black"/>
                </a:solidFill>
                <a:latin typeface="Calibri"/>
                <a:ea typeface="+mn-ea"/>
                <a:cs typeface="+mn-cs"/>
              </a:rPr>
              <a:t>OSG Executive Team</a:t>
            </a:r>
          </a:p>
        </p:txBody>
      </p:sp>
      <p:sp>
        <p:nvSpPr>
          <p:cNvPr id="16391" name="Rectangle 12"/>
          <p:cNvSpPr>
            <a:spLocks noChangeArrowheads="1"/>
          </p:cNvSpPr>
          <p:nvPr/>
        </p:nvSpPr>
        <p:spPr bwMode="auto">
          <a:xfrm>
            <a:off x="281103" y="1384300"/>
            <a:ext cx="2182814" cy="658812"/>
          </a:xfrm>
          <a:prstGeom prst="rect">
            <a:avLst/>
          </a:prstGeom>
          <a:solidFill>
            <a:schemeClr val="accent3">
              <a:lumMod val="40000"/>
              <a:lumOff val="60000"/>
            </a:schemeClr>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Scientific – External</a:t>
            </a:r>
          </a:p>
          <a:p>
            <a:pPr algn="ctr" defTabSz="457200" fontAlgn="auto">
              <a:spcBef>
                <a:spcPts val="0"/>
              </a:spcBef>
              <a:spcAft>
                <a:spcPts val="0"/>
              </a:spcAft>
            </a:pPr>
            <a:r>
              <a:rPr lang="en-US" sz="1800" b="1" dirty="0" smtClean="0">
                <a:solidFill>
                  <a:prstClr val="black"/>
                </a:solidFill>
                <a:latin typeface="Calibri"/>
                <a:ea typeface="+mn-ea"/>
                <a:cs typeface="+mn-cs"/>
              </a:rPr>
              <a:t> Advisory Group</a:t>
            </a:r>
            <a:endParaRPr lang="en-US" sz="1800" i="1"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97" name="Rectangle 13"/>
          <p:cNvSpPr>
            <a:spLocks noChangeArrowheads="1"/>
          </p:cNvSpPr>
          <p:nvPr/>
        </p:nvSpPr>
        <p:spPr bwMode="auto">
          <a:xfrm>
            <a:off x="2824164" y="1174749"/>
            <a:ext cx="2895600" cy="868363"/>
          </a:xfrm>
          <a:prstGeom prst="rect">
            <a:avLst/>
          </a:prstGeom>
          <a:solidFill>
            <a:srgbClr val="FCFF69"/>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r>
              <a:rPr lang="en-US" sz="1800" b="1" dirty="0">
                <a:solidFill>
                  <a:prstClr val="black"/>
                </a:solidFill>
                <a:latin typeface="Calibri"/>
                <a:ea typeface="+mn-ea"/>
                <a:cs typeface="+mn-cs"/>
              </a:rPr>
              <a:t>OSG Council</a:t>
            </a: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42" name="Up Arrow Callout 41"/>
          <p:cNvSpPr/>
          <p:nvPr/>
        </p:nvSpPr>
        <p:spPr>
          <a:xfrm>
            <a:off x="2413117" y="3162298"/>
            <a:ext cx="1273172" cy="1485901"/>
          </a:xfrm>
          <a:prstGeom prst="upArrowCallout">
            <a:avLst/>
          </a:prstGeom>
          <a:solidFill>
            <a:schemeClr val="accent1">
              <a:lumMod val="40000"/>
              <a:lumOff val="6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r>
              <a:rPr lang="en-US" sz="1800" b="1" dirty="0" err="1" smtClean="0">
                <a:solidFill>
                  <a:prstClr val="black"/>
                </a:solidFill>
                <a:latin typeface="Calibri"/>
              </a:rPr>
              <a:t>InDHTC</a:t>
            </a:r>
            <a:endParaRPr lang="en-US" sz="1800" b="1" dirty="0">
              <a:solidFill>
                <a:prstClr val="black"/>
              </a:solidFill>
              <a:latin typeface="Calibri"/>
            </a:endParaRPr>
          </a:p>
        </p:txBody>
      </p:sp>
      <p:sp>
        <p:nvSpPr>
          <p:cNvPr id="45" name="Up Arrow Callout 44"/>
          <p:cNvSpPr/>
          <p:nvPr/>
        </p:nvSpPr>
        <p:spPr>
          <a:xfrm>
            <a:off x="3497270" y="3213097"/>
            <a:ext cx="1273172" cy="1485901"/>
          </a:xfrm>
          <a:prstGeom prst="upArrowCallout">
            <a:avLst/>
          </a:prstGeom>
          <a:solidFill>
            <a:schemeClr val="accent1">
              <a:lumMod val="40000"/>
              <a:lumOff val="6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r>
              <a:rPr lang="en-US" sz="1800" b="1" dirty="0" smtClean="0">
                <a:solidFill>
                  <a:srgbClr val="000000"/>
                </a:solidFill>
                <a:latin typeface="Calibri"/>
              </a:rPr>
              <a:t>?Campus Shared CI?</a:t>
            </a:r>
            <a:endParaRPr lang="en-US" sz="1800" b="1" dirty="0">
              <a:solidFill>
                <a:srgbClr val="000000"/>
              </a:solidFill>
              <a:latin typeface="Calibri"/>
            </a:endParaRPr>
          </a:p>
        </p:txBody>
      </p:sp>
      <p:sp>
        <p:nvSpPr>
          <p:cNvPr id="47" name="Rectangle 12"/>
          <p:cNvSpPr>
            <a:spLocks noChangeArrowheads="1"/>
          </p:cNvSpPr>
          <p:nvPr/>
        </p:nvSpPr>
        <p:spPr bwMode="auto">
          <a:xfrm>
            <a:off x="6159500" y="3952081"/>
            <a:ext cx="868364" cy="277019"/>
          </a:xfrm>
          <a:prstGeom prst="rect">
            <a:avLst/>
          </a:prstGeom>
          <a:solidFill>
            <a:schemeClr val="accent3">
              <a:lumMod val="40000"/>
              <a:lumOff val="60000"/>
            </a:schemeClr>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48" name="Rectangle 13"/>
          <p:cNvSpPr>
            <a:spLocks noChangeArrowheads="1"/>
          </p:cNvSpPr>
          <p:nvPr/>
        </p:nvSpPr>
        <p:spPr bwMode="auto">
          <a:xfrm>
            <a:off x="6159500" y="3489459"/>
            <a:ext cx="868364" cy="285484"/>
          </a:xfrm>
          <a:prstGeom prst="rect">
            <a:avLst/>
          </a:prstGeom>
          <a:solidFill>
            <a:srgbClr val="FCFF69"/>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0" name="Oval 3"/>
          <p:cNvSpPr>
            <a:spLocks noChangeArrowheads="1"/>
          </p:cNvSpPr>
          <p:nvPr/>
        </p:nvSpPr>
        <p:spPr bwMode="auto">
          <a:xfrm>
            <a:off x="5988050" y="4381499"/>
            <a:ext cx="1136650" cy="292098"/>
          </a:xfrm>
          <a:prstGeom prst="ellipse">
            <a:avLst/>
          </a:prstGeom>
          <a:solidFill>
            <a:schemeClr val="accent6">
              <a:lumMod val="40000"/>
              <a:lumOff val="60000"/>
            </a:schemeClr>
          </a:solidFill>
          <a:ln w="9525">
            <a:noFill/>
            <a:round/>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1" name="Rectangle 12"/>
          <p:cNvSpPr>
            <a:spLocks noChangeArrowheads="1"/>
          </p:cNvSpPr>
          <p:nvPr/>
        </p:nvSpPr>
        <p:spPr bwMode="auto">
          <a:xfrm>
            <a:off x="1333500" y="3927343"/>
            <a:ext cx="868364" cy="277019"/>
          </a:xfrm>
          <a:prstGeom prst="rect">
            <a:avLst/>
          </a:prstGeom>
          <a:solidFill>
            <a:schemeClr val="accent3">
              <a:lumMod val="40000"/>
              <a:lumOff val="60000"/>
            </a:schemeClr>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2" name="Rectangle 13"/>
          <p:cNvSpPr>
            <a:spLocks noChangeArrowheads="1"/>
          </p:cNvSpPr>
          <p:nvPr/>
        </p:nvSpPr>
        <p:spPr bwMode="auto">
          <a:xfrm>
            <a:off x="1333500" y="3464721"/>
            <a:ext cx="868364" cy="285484"/>
          </a:xfrm>
          <a:prstGeom prst="rect">
            <a:avLst/>
          </a:prstGeom>
          <a:solidFill>
            <a:srgbClr val="FCFF69"/>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3" name="Oval 3"/>
          <p:cNvSpPr>
            <a:spLocks noChangeArrowheads="1"/>
          </p:cNvSpPr>
          <p:nvPr/>
        </p:nvSpPr>
        <p:spPr bwMode="auto">
          <a:xfrm>
            <a:off x="1162050" y="4356761"/>
            <a:ext cx="1136650" cy="292098"/>
          </a:xfrm>
          <a:prstGeom prst="ellipse">
            <a:avLst/>
          </a:prstGeom>
          <a:solidFill>
            <a:schemeClr val="accent6">
              <a:lumMod val="40000"/>
              <a:lumOff val="60000"/>
            </a:schemeClr>
          </a:solidFill>
          <a:ln w="9525">
            <a:noFill/>
            <a:round/>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4" name="Rectangle 12"/>
          <p:cNvSpPr>
            <a:spLocks noChangeArrowheads="1"/>
          </p:cNvSpPr>
          <p:nvPr/>
        </p:nvSpPr>
        <p:spPr bwMode="auto">
          <a:xfrm>
            <a:off x="3725864" y="5237819"/>
            <a:ext cx="868364" cy="277019"/>
          </a:xfrm>
          <a:prstGeom prst="rect">
            <a:avLst/>
          </a:prstGeom>
          <a:solidFill>
            <a:schemeClr val="accent3">
              <a:lumMod val="40000"/>
              <a:lumOff val="60000"/>
            </a:schemeClr>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5" name="Rectangle 13"/>
          <p:cNvSpPr>
            <a:spLocks noChangeArrowheads="1"/>
          </p:cNvSpPr>
          <p:nvPr/>
        </p:nvSpPr>
        <p:spPr bwMode="auto">
          <a:xfrm>
            <a:off x="3725864" y="4775197"/>
            <a:ext cx="868364" cy="285484"/>
          </a:xfrm>
          <a:prstGeom prst="rect">
            <a:avLst/>
          </a:prstGeom>
          <a:solidFill>
            <a:srgbClr val="FCFF69"/>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6" name="Oval 3"/>
          <p:cNvSpPr>
            <a:spLocks noChangeArrowheads="1"/>
          </p:cNvSpPr>
          <p:nvPr/>
        </p:nvSpPr>
        <p:spPr bwMode="auto">
          <a:xfrm>
            <a:off x="3554414" y="5667237"/>
            <a:ext cx="1136650" cy="292098"/>
          </a:xfrm>
          <a:prstGeom prst="ellipse">
            <a:avLst/>
          </a:prstGeom>
          <a:solidFill>
            <a:schemeClr val="accent6">
              <a:lumMod val="40000"/>
              <a:lumOff val="60000"/>
            </a:schemeClr>
          </a:solidFill>
          <a:ln w="9525">
            <a:noFill/>
            <a:round/>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9" name="Up Arrow Callout 18"/>
          <p:cNvSpPr/>
          <p:nvPr/>
        </p:nvSpPr>
        <p:spPr>
          <a:xfrm>
            <a:off x="4770442" y="3150264"/>
            <a:ext cx="1273172" cy="1485901"/>
          </a:xfrm>
          <a:prstGeom prst="upArrowCallout">
            <a:avLst/>
          </a:prstGeom>
          <a:solidFill>
            <a:schemeClr val="accent1">
              <a:lumMod val="40000"/>
              <a:lumOff val="6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r>
              <a:rPr lang="en-US" sz="1600" b="1" dirty="0" smtClean="0">
                <a:solidFill>
                  <a:srgbClr val="000000"/>
                </a:solidFill>
                <a:latin typeface="Calibri"/>
              </a:rPr>
              <a:t>?Operating the National Production Grid?</a:t>
            </a:r>
            <a:endParaRPr lang="en-US" sz="1600" b="1" dirty="0">
              <a:solidFill>
                <a:srgbClr val="000000"/>
              </a:solidFill>
              <a:latin typeface="Calibri"/>
            </a:endParaRPr>
          </a:p>
        </p:txBody>
      </p:sp>
      <p:sp>
        <p:nvSpPr>
          <p:cNvPr id="21" name="Up Arrow Callout 20"/>
          <p:cNvSpPr/>
          <p:nvPr/>
        </p:nvSpPr>
        <p:spPr>
          <a:xfrm rot="16200000">
            <a:off x="5765803" y="2165347"/>
            <a:ext cx="787397" cy="1485901"/>
          </a:xfrm>
          <a:prstGeom prst="upArrowCallout">
            <a:avLst/>
          </a:prstGeom>
          <a:solidFill>
            <a:schemeClr val="accent1">
              <a:lumMod val="40000"/>
              <a:lumOff val="6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r>
              <a:rPr lang="en-US" sz="1800" b="1" dirty="0" smtClean="0">
                <a:solidFill>
                  <a:prstClr val="black"/>
                </a:solidFill>
                <a:latin typeface="Calibri"/>
              </a:rPr>
              <a:t>C</a:t>
            </a:r>
            <a:endParaRPr lang="en-US" sz="1800" b="1" dirty="0">
              <a:solidFill>
                <a:prstClr val="black"/>
              </a:solidFill>
              <a:latin typeface="Calibri"/>
            </a:endParaRPr>
          </a:p>
        </p:txBody>
      </p:sp>
      <p:sp>
        <p:nvSpPr>
          <p:cNvPr id="5" name="TextBox 4"/>
          <p:cNvSpPr txBox="1"/>
          <p:nvPr/>
        </p:nvSpPr>
        <p:spPr>
          <a:xfrm>
            <a:off x="6261100" y="2647019"/>
            <a:ext cx="291629" cy="369332"/>
          </a:xfrm>
          <a:prstGeom prst="rect">
            <a:avLst/>
          </a:prstGeom>
          <a:solidFill>
            <a:schemeClr val="accent1">
              <a:lumMod val="60000"/>
              <a:lumOff val="40000"/>
            </a:schemeClr>
          </a:solidFill>
        </p:spPr>
        <p:txBody>
          <a:bodyPr wrap="none" rtlCol="0">
            <a:spAutoFit/>
          </a:bodyPr>
          <a:lstStyle/>
          <a:p>
            <a:pPr defTabSz="457200" fontAlgn="auto">
              <a:spcBef>
                <a:spcPts val="0"/>
              </a:spcBef>
              <a:spcAft>
                <a:spcPts val="0"/>
              </a:spcAft>
            </a:pPr>
            <a:r>
              <a:rPr lang="en-US" sz="1800" dirty="0" smtClean="0">
                <a:solidFill>
                  <a:prstClr val="black"/>
                </a:solidFill>
                <a:latin typeface="Calibri"/>
                <a:ea typeface="+mn-ea"/>
                <a:cs typeface="+mn-cs"/>
              </a:rPr>
              <a:t>?</a:t>
            </a:r>
            <a:endParaRPr lang="en-US" sz="1800" dirty="0">
              <a:solidFill>
                <a:prstClr val="black"/>
              </a:solidFill>
              <a:latin typeface="Calibri"/>
              <a:ea typeface="+mn-ea"/>
              <a:cs typeface="+mn-cs"/>
            </a:endParaRPr>
          </a:p>
        </p:txBody>
      </p:sp>
    </p:spTree>
    <p:extLst>
      <p:ext uri="{BB962C8B-B14F-4D97-AF65-F5344CB8AC3E}">
        <p14:creationId xmlns:p14="http://schemas.microsoft.com/office/powerpoint/2010/main" val="113847248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5"/>
          <p:cNvSpPr txBox="1">
            <a:spLocks noChangeArrowheads="1"/>
          </p:cNvSpPr>
          <p:nvPr/>
        </p:nvSpPr>
        <p:spPr bwMode="auto">
          <a:xfrm>
            <a:off x="910055" y="2633008"/>
            <a:ext cx="7170956" cy="461665"/>
          </a:xfrm>
          <a:prstGeom prst="rect">
            <a:avLst/>
          </a:prstGeom>
          <a:solidFill>
            <a:schemeClr val="bg1"/>
          </a:solidFill>
          <a:ln w="57150" cmpd="sng">
            <a:noFill/>
            <a:miter lim="800000"/>
            <a:headEnd/>
            <a:tailEnd/>
          </a:ln>
        </p:spPr>
        <p:txBody>
          <a:bodyPr wrap="square">
            <a:prstTxWarp prst="textNoShape">
              <a:avLst/>
            </a:prstTxWarp>
            <a:spAutoFit/>
          </a:bodyPr>
          <a:lstStyle/>
          <a:p>
            <a:pPr algn="ctr" defTabSz="457200" fontAlgn="auto">
              <a:spcBef>
                <a:spcPts val="0"/>
              </a:spcBef>
              <a:spcAft>
                <a:spcPts val="0"/>
              </a:spcAft>
            </a:pPr>
            <a:r>
              <a:rPr lang="en-US" sz="2400" b="1" dirty="0" smtClean="0">
                <a:solidFill>
                  <a:srgbClr val="FF0000"/>
                </a:solidFill>
                <a:latin typeface="Calibri"/>
                <a:ea typeface="+mn-ea"/>
                <a:cs typeface="+mn-cs"/>
              </a:rPr>
              <a:t>Where we are today</a:t>
            </a:r>
          </a:p>
        </p:txBody>
      </p:sp>
      <p:sp>
        <p:nvSpPr>
          <p:cNvPr id="3" name="Slide Number Placeholder 2"/>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21</a:t>
            </a:fld>
            <a:endParaRPr lang="en-US">
              <a:solidFill>
                <a:prstClr val="black">
                  <a:tint val="75000"/>
                </a:prstClr>
              </a:solidFill>
              <a:latin typeface="Calibri"/>
            </a:endParaRPr>
          </a:p>
        </p:txBody>
      </p:sp>
    </p:spTree>
    <p:extLst>
      <p:ext uri="{BB962C8B-B14F-4D97-AF65-F5344CB8AC3E}">
        <p14:creationId xmlns:p14="http://schemas.microsoft.com/office/powerpoint/2010/main" val="254832450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6"/>
          <p:cNvSpPr>
            <a:spLocks noChangeArrowheads="1"/>
          </p:cNvSpPr>
          <p:nvPr/>
        </p:nvSpPr>
        <p:spPr bwMode="auto">
          <a:xfrm>
            <a:off x="457200" y="762000"/>
            <a:ext cx="8475613" cy="5964079"/>
          </a:xfrm>
          <a:prstGeom prst="rect">
            <a:avLst/>
          </a:prstGeom>
          <a:solidFill>
            <a:srgbClr val="BBE0E3"/>
          </a:solidFill>
          <a:ln w="9525">
            <a:noFill/>
            <a:miter lim="800000"/>
            <a:headEnd/>
            <a:tailEn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87" name="Oval 3"/>
          <p:cNvSpPr>
            <a:spLocks noChangeArrowheads="1"/>
          </p:cNvSpPr>
          <p:nvPr/>
        </p:nvSpPr>
        <p:spPr bwMode="auto">
          <a:xfrm>
            <a:off x="6781800" y="0"/>
            <a:ext cx="2362200" cy="762000"/>
          </a:xfrm>
          <a:prstGeom prst="ellipse">
            <a:avLst/>
          </a:prstGeom>
          <a:solidFill>
            <a:srgbClr val="FFFB6F"/>
          </a:solidFill>
          <a:ln w="9525">
            <a:solidFill>
              <a:schemeClr val="tx1"/>
            </a:solidFill>
            <a:round/>
            <a:headEnd/>
            <a:tailEnd/>
          </a:ln>
        </p:spPr>
        <p:txBody>
          <a:bodyPr wrap="none" anchor="ctr">
            <a:prstTxWarp prst="textNoShape">
              <a:avLst/>
            </a:prstTxWarp>
          </a:bodyPr>
          <a:lstStyle/>
          <a:p>
            <a:pPr algn="ctr" defTabSz="457200" fontAlgn="auto">
              <a:spcBef>
                <a:spcPts val="0"/>
              </a:spcBef>
              <a:spcAft>
                <a:spcPts val="0"/>
              </a:spcAft>
            </a:pPr>
            <a:r>
              <a:rPr lang="en-US" sz="1800" b="1">
                <a:solidFill>
                  <a:prstClr val="black"/>
                </a:solidFill>
                <a:latin typeface="Calibri"/>
                <a:ea typeface="+mn-ea"/>
                <a:cs typeface="+mn-cs"/>
              </a:rPr>
              <a:t>Program Oversight</a:t>
            </a:r>
            <a:endParaRPr lang="en-US" sz="1800">
              <a:solidFill>
                <a:prstClr val="black"/>
              </a:solidFill>
              <a:latin typeface="Calibri"/>
              <a:ea typeface="+mn-ea"/>
              <a:cs typeface="+mn-cs"/>
            </a:endParaRPr>
          </a:p>
        </p:txBody>
      </p:sp>
      <p:sp>
        <p:nvSpPr>
          <p:cNvPr id="16388" name="Rectangle 5"/>
          <p:cNvSpPr>
            <a:spLocks noChangeArrowheads="1"/>
          </p:cNvSpPr>
          <p:nvPr/>
        </p:nvSpPr>
        <p:spPr bwMode="auto">
          <a:xfrm>
            <a:off x="56282" y="1281900"/>
            <a:ext cx="2686918" cy="4433100"/>
          </a:xfrm>
          <a:prstGeom prst="rect">
            <a:avLst/>
          </a:prstGeom>
          <a:solidFill>
            <a:srgbClr val="FFFB6F"/>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endParaRPr lang="en-US" sz="1800" b="1" dirty="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Contributors</a:t>
            </a:r>
          </a:p>
          <a:p>
            <a:pPr algn="ctr" defTabSz="457200" fontAlgn="auto">
              <a:spcBef>
                <a:spcPts val="0"/>
              </a:spcBef>
              <a:spcAft>
                <a:spcPts val="0"/>
              </a:spcAft>
            </a:pPr>
            <a:r>
              <a:rPr lang="en-US" sz="1800" dirty="0" smtClean="0">
                <a:solidFill>
                  <a:prstClr val="black"/>
                </a:solidFill>
                <a:latin typeface="Calibri"/>
                <a:ea typeface="+mn-ea"/>
                <a:cs typeface="+mn-cs"/>
              </a:rPr>
              <a:t>Communities &amp; </a:t>
            </a:r>
            <a:r>
              <a:rPr lang="en-US" sz="1800" dirty="0" err="1" smtClean="0">
                <a:solidFill>
                  <a:prstClr val="black"/>
                </a:solidFill>
                <a:latin typeface="Calibri"/>
                <a:ea typeface="+mn-ea"/>
                <a:cs typeface="+mn-cs"/>
              </a:rPr>
              <a:t>VOs</a:t>
            </a: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dirty="0" smtClean="0">
                <a:solidFill>
                  <a:prstClr val="black"/>
                </a:solidFill>
                <a:latin typeface="Calibri"/>
                <a:ea typeface="+mn-ea"/>
                <a:cs typeface="+mn-cs"/>
              </a:rPr>
              <a:t>Universities &amp; Laboratories</a:t>
            </a:r>
          </a:p>
          <a:p>
            <a:pPr algn="ctr" defTabSz="457200" fontAlgn="auto">
              <a:spcBef>
                <a:spcPts val="0"/>
              </a:spcBef>
              <a:spcAft>
                <a:spcPts val="0"/>
              </a:spcAft>
            </a:pPr>
            <a:r>
              <a:rPr lang="en-US" sz="1800" dirty="0" smtClean="0">
                <a:solidFill>
                  <a:prstClr val="black"/>
                </a:solidFill>
                <a:latin typeface="Calibri"/>
                <a:ea typeface="+mn-ea"/>
                <a:cs typeface="+mn-cs"/>
              </a:rPr>
              <a:t>Service &amp; Software Providers</a:t>
            </a:r>
          </a:p>
          <a:p>
            <a:pPr algn="ctr" defTabSz="457200" fontAlgn="auto">
              <a:spcBef>
                <a:spcPts val="0"/>
              </a:spcBef>
              <a:spcAft>
                <a:spcPts val="0"/>
              </a:spcAft>
            </a:pPr>
            <a:r>
              <a:rPr lang="en-US" sz="1800" dirty="0" smtClean="0">
                <a:solidFill>
                  <a:prstClr val="black"/>
                </a:solidFill>
                <a:latin typeface="Calibri"/>
                <a:ea typeface="+mn-ea"/>
                <a:cs typeface="+mn-cs"/>
              </a:rPr>
              <a:t>Scientists, Researchers,</a:t>
            </a:r>
          </a:p>
          <a:p>
            <a:pPr algn="ctr" defTabSz="457200" fontAlgn="auto">
              <a:spcBef>
                <a:spcPts val="0"/>
              </a:spcBef>
              <a:spcAft>
                <a:spcPts val="0"/>
              </a:spcAft>
            </a:pPr>
            <a:r>
              <a:rPr lang="en-US" sz="1800" dirty="0" smtClean="0">
                <a:solidFill>
                  <a:prstClr val="black"/>
                </a:solidFill>
                <a:latin typeface="Calibri"/>
                <a:ea typeface="+mn-ea"/>
                <a:cs typeface="+mn-cs"/>
              </a:rPr>
              <a:t> Educators, Students</a:t>
            </a: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Members</a:t>
            </a: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Communities</a:t>
            </a: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Satellites</a:t>
            </a: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Partners</a:t>
            </a: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89" name="Rectangle 7"/>
          <p:cNvSpPr>
            <a:spLocks noChangeArrowheads="1"/>
          </p:cNvSpPr>
          <p:nvPr/>
        </p:nvSpPr>
        <p:spPr bwMode="auto">
          <a:xfrm>
            <a:off x="5757813" y="2040453"/>
            <a:ext cx="2895600" cy="4453895"/>
          </a:xfrm>
          <a:prstGeom prst="rect">
            <a:avLst/>
          </a:prstGeom>
          <a:solidFill>
            <a:srgbClr val="ACBEFF"/>
          </a:solidFill>
          <a:ln w="9525">
            <a:solidFill>
              <a:schemeClr val="tx1"/>
            </a:solidFill>
            <a:miter lim="800000"/>
            <a:headEnd/>
            <a:tailEnd/>
          </a:ln>
        </p:spPr>
        <p:txBody>
          <a:bodyPr wrap="none" tIns="0" bIns="0" anchor="ctr">
            <a:prstTxWarp prst="textNoShape">
              <a:avLst/>
            </a:prstTxWarp>
          </a:bodyPr>
          <a:lstStyle/>
          <a:p>
            <a:pPr algn="ctr" defTabSz="457200" fontAlgn="auto">
              <a:spcBef>
                <a:spcPts val="0"/>
              </a:spcBef>
              <a:spcAft>
                <a:spcPts val="0"/>
              </a:spcAft>
            </a:pPr>
            <a:endParaRPr lang="en-US" sz="1800" b="1" dirty="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Executive Team</a:t>
            </a:r>
          </a:p>
          <a:p>
            <a:pPr algn="ctr" defTabSz="457200" fontAlgn="auto">
              <a:spcBef>
                <a:spcPts val="0"/>
              </a:spcBef>
              <a:spcAft>
                <a:spcPts val="0"/>
              </a:spcAft>
            </a:pPr>
            <a:r>
              <a:rPr lang="en-US" sz="1800" dirty="0" smtClean="0">
                <a:solidFill>
                  <a:prstClr val="black"/>
                </a:solidFill>
                <a:latin typeface="Calibri"/>
                <a:ea typeface="+mn-ea"/>
                <a:cs typeface="+mn-cs"/>
              </a:rPr>
              <a:t>Executive Director</a:t>
            </a:r>
          </a:p>
          <a:p>
            <a:pPr algn="ctr" defTabSz="457200" fontAlgn="auto">
              <a:spcBef>
                <a:spcPts val="0"/>
              </a:spcBef>
              <a:spcAft>
                <a:spcPts val="0"/>
              </a:spcAft>
            </a:pPr>
            <a:r>
              <a:rPr lang="en-US" sz="1800" dirty="0" smtClean="0">
                <a:solidFill>
                  <a:prstClr val="black"/>
                </a:solidFill>
                <a:latin typeface="Calibri"/>
                <a:ea typeface="+mn-ea"/>
                <a:cs typeface="+mn-cs"/>
              </a:rPr>
              <a:t>Technical Director</a:t>
            </a:r>
          </a:p>
          <a:p>
            <a:pPr algn="ctr" defTabSz="457200" fontAlgn="auto">
              <a:spcBef>
                <a:spcPts val="0"/>
              </a:spcBef>
              <a:spcAft>
                <a:spcPts val="0"/>
              </a:spcAft>
            </a:pPr>
            <a:r>
              <a:rPr lang="en-US" sz="1800" dirty="0" smtClean="0">
                <a:solidFill>
                  <a:prstClr val="black"/>
                </a:solidFill>
                <a:latin typeface="Calibri"/>
                <a:ea typeface="+mn-ea"/>
                <a:cs typeface="+mn-cs"/>
              </a:rPr>
              <a:t>Application Coordinators</a:t>
            </a:r>
          </a:p>
          <a:p>
            <a:pPr algn="ctr" defTabSz="457200" fontAlgn="auto">
              <a:spcBef>
                <a:spcPts val="0"/>
              </a:spcBef>
              <a:spcAft>
                <a:spcPts val="0"/>
              </a:spcAft>
            </a:pPr>
            <a:r>
              <a:rPr lang="en-US" sz="1800" dirty="0" smtClean="0">
                <a:solidFill>
                  <a:prstClr val="black"/>
                </a:solidFill>
                <a:latin typeface="Calibri"/>
                <a:ea typeface="+mn-ea"/>
                <a:cs typeface="+mn-cs"/>
              </a:rPr>
              <a:t>Production Coordinator</a:t>
            </a:r>
          </a:p>
          <a:p>
            <a:pPr algn="ctr" defTabSz="457200" fontAlgn="auto">
              <a:spcBef>
                <a:spcPts val="0"/>
              </a:spcBef>
              <a:spcAft>
                <a:spcPts val="0"/>
              </a:spcAft>
            </a:pPr>
            <a:r>
              <a:rPr lang="en-US" sz="1800" dirty="0">
                <a:solidFill>
                  <a:prstClr val="black"/>
                </a:solidFill>
                <a:latin typeface="Calibri"/>
                <a:ea typeface="+mn-ea"/>
                <a:cs typeface="+mn-cs"/>
              </a:rPr>
              <a:t>Project </a:t>
            </a:r>
            <a:r>
              <a:rPr lang="en-US" sz="1800" dirty="0" smtClean="0">
                <a:solidFill>
                  <a:prstClr val="black"/>
                </a:solidFill>
                <a:latin typeface="Calibri"/>
                <a:ea typeface="+mn-ea"/>
                <a:cs typeface="+mn-cs"/>
              </a:rPr>
              <a:t>Manager</a:t>
            </a:r>
          </a:p>
          <a:p>
            <a:pPr algn="ctr" defTabSz="457200" fontAlgn="auto">
              <a:spcBef>
                <a:spcPts val="0"/>
              </a:spcBef>
              <a:spcAft>
                <a:spcPts val="0"/>
              </a:spcAft>
            </a:pPr>
            <a:r>
              <a:rPr lang="en-US" sz="1800" dirty="0" smtClean="0">
                <a:solidFill>
                  <a:prstClr val="black"/>
                </a:solidFill>
                <a:latin typeface="Calibri"/>
                <a:ea typeface="+mn-ea"/>
                <a:cs typeface="+mn-cs"/>
              </a:rPr>
              <a:t>Security</a:t>
            </a:r>
          </a:p>
          <a:p>
            <a:pPr algn="ctr" defTabSz="457200" fontAlgn="auto">
              <a:spcBef>
                <a:spcPts val="0"/>
              </a:spcBef>
              <a:spcAft>
                <a:spcPts val="0"/>
              </a:spcAft>
            </a:pPr>
            <a:r>
              <a:rPr lang="en-US" sz="1800" dirty="0" smtClean="0">
                <a:solidFill>
                  <a:prstClr val="black"/>
                </a:solidFill>
                <a:latin typeface="Calibri"/>
                <a:ea typeface="+mn-ea"/>
                <a:cs typeface="+mn-cs"/>
              </a:rPr>
              <a:t>Software</a:t>
            </a:r>
          </a:p>
          <a:p>
            <a:pPr algn="ctr" defTabSz="457200" fontAlgn="auto">
              <a:spcBef>
                <a:spcPts val="0"/>
              </a:spcBef>
              <a:spcAft>
                <a:spcPts val="0"/>
              </a:spcAft>
            </a:pPr>
            <a:r>
              <a:rPr lang="en-US" sz="1800" dirty="0" smtClean="0">
                <a:solidFill>
                  <a:prstClr val="black"/>
                </a:solidFill>
                <a:latin typeface="Calibri"/>
                <a:ea typeface="+mn-ea"/>
                <a:cs typeface="+mn-cs"/>
              </a:rPr>
              <a:t>Technology</a:t>
            </a:r>
          </a:p>
          <a:p>
            <a:pPr algn="ctr" defTabSz="457200" fontAlgn="auto">
              <a:spcBef>
                <a:spcPts val="0"/>
              </a:spcBef>
              <a:spcAft>
                <a:spcPts val="0"/>
              </a:spcAft>
            </a:pPr>
            <a:r>
              <a:rPr lang="en-US" sz="1800" dirty="0" smtClean="0">
                <a:solidFill>
                  <a:prstClr val="black"/>
                </a:solidFill>
                <a:latin typeface="Calibri"/>
                <a:ea typeface="+mn-ea"/>
                <a:cs typeface="+mn-cs"/>
              </a:rPr>
              <a:t>User Support</a:t>
            </a:r>
          </a:p>
          <a:p>
            <a:pPr algn="ctr" defTabSz="457200" fontAlgn="auto">
              <a:spcBef>
                <a:spcPts val="0"/>
              </a:spcBef>
              <a:spcAft>
                <a:spcPts val="0"/>
              </a:spcAft>
            </a:pPr>
            <a:r>
              <a:rPr lang="en-US" sz="1800" dirty="0" smtClean="0">
                <a:solidFill>
                  <a:prstClr val="black"/>
                </a:solidFill>
                <a:latin typeface="Calibri"/>
                <a:ea typeface="+mn-ea"/>
                <a:cs typeface="+mn-cs"/>
              </a:rPr>
              <a:t>Operations</a:t>
            </a:r>
          </a:p>
          <a:p>
            <a:pPr algn="ctr" defTabSz="457200" fontAlgn="auto">
              <a:spcBef>
                <a:spcPts val="0"/>
              </a:spcBef>
              <a:spcAft>
                <a:spcPts val="0"/>
              </a:spcAft>
            </a:pPr>
            <a:r>
              <a:rPr lang="en-US" sz="1800" dirty="0" smtClean="0">
                <a:solidFill>
                  <a:prstClr val="black"/>
                </a:solidFill>
                <a:latin typeface="Calibri"/>
                <a:ea typeface="+mn-ea"/>
                <a:cs typeface="+mn-cs"/>
              </a:rPr>
              <a:t>Resources Manager</a:t>
            </a:r>
          </a:p>
          <a:p>
            <a:pPr algn="ctr" defTabSz="457200" fontAlgn="auto">
              <a:spcBef>
                <a:spcPts val="0"/>
              </a:spcBef>
              <a:spcAft>
                <a:spcPts val="0"/>
              </a:spcAft>
            </a:pPr>
            <a:r>
              <a:rPr lang="en-US" sz="1800" dirty="0" smtClean="0">
                <a:solidFill>
                  <a:prstClr val="black"/>
                </a:solidFill>
                <a:latin typeface="Calibri"/>
                <a:ea typeface="+mn-ea"/>
                <a:cs typeface="+mn-cs"/>
              </a:rPr>
              <a:t>Council Co-Chairs (Ex-officio)</a:t>
            </a:r>
          </a:p>
          <a:p>
            <a:pPr algn="ctr" defTabSz="457200" fontAlgn="auto">
              <a:spcBef>
                <a:spcPts val="0"/>
              </a:spcBef>
              <a:spcAft>
                <a:spcPts val="0"/>
              </a:spcAft>
            </a:pPr>
            <a:r>
              <a:rPr lang="en-US" sz="1800" dirty="0" smtClean="0">
                <a:solidFill>
                  <a:prstClr val="black"/>
                </a:solidFill>
                <a:latin typeface="Calibri"/>
                <a:ea typeface="+mn-ea"/>
                <a:cs typeface="+mn-cs"/>
              </a:rPr>
              <a:t> </a:t>
            </a:r>
          </a:p>
        </p:txBody>
      </p:sp>
      <p:sp>
        <p:nvSpPr>
          <p:cNvPr id="16391" name="Rectangle 12"/>
          <p:cNvSpPr>
            <a:spLocks noChangeArrowheads="1"/>
          </p:cNvSpPr>
          <p:nvPr/>
        </p:nvSpPr>
        <p:spPr bwMode="auto">
          <a:xfrm>
            <a:off x="3100503" y="228600"/>
            <a:ext cx="2819400" cy="304800"/>
          </a:xfrm>
          <a:prstGeom prst="rect">
            <a:avLst/>
          </a:prstGeom>
          <a:solidFill>
            <a:srgbClr val="FCFF69"/>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Scientific Advisory </a:t>
            </a:r>
            <a:r>
              <a:rPr lang="en-US" sz="1800" b="1" dirty="0">
                <a:solidFill>
                  <a:prstClr val="black"/>
                </a:solidFill>
                <a:latin typeface="Calibri"/>
                <a:ea typeface="+mn-ea"/>
                <a:cs typeface="+mn-cs"/>
              </a:rPr>
              <a:t>Group</a:t>
            </a:r>
            <a:endParaRPr lang="en-US" sz="1800" i="1"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92" name="Rectangle 14"/>
          <p:cNvSpPr>
            <a:spLocks noChangeArrowheads="1"/>
          </p:cNvSpPr>
          <p:nvPr/>
        </p:nvSpPr>
        <p:spPr bwMode="auto">
          <a:xfrm>
            <a:off x="3100503" y="847614"/>
            <a:ext cx="1764313"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a:solidFill>
                  <a:prstClr val="black"/>
                </a:solidFill>
                <a:latin typeface="Calibri"/>
                <a:ea typeface="+mn-ea"/>
                <a:cs typeface="+mn-cs"/>
              </a:rPr>
              <a:t>OSG Consortium</a:t>
            </a:r>
          </a:p>
        </p:txBody>
      </p:sp>
      <p:sp>
        <p:nvSpPr>
          <p:cNvPr id="16394" name="Line 18"/>
          <p:cNvSpPr>
            <a:spLocks noChangeShapeType="1"/>
          </p:cNvSpPr>
          <p:nvPr/>
        </p:nvSpPr>
        <p:spPr bwMode="auto">
          <a:xfrm flipV="1">
            <a:off x="8048625" y="739774"/>
            <a:ext cx="14288" cy="1317625"/>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95" name="Oval 16"/>
          <p:cNvSpPr>
            <a:spLocks noChangeArrowheads="1"/>
          </p:cNvSpPr>
          <p:nvPr/>
        </p:nvSpPr>
        <p:spPr bwMode="auto">
          <a:xfrm>
            <a:off x="2971800" y="2349689"/>
            <a:ext cx="2362200" cy="1219200"/>
          </a:xfrm>
          <a:prstGeom prst="ellipse">
            <a:avLst/>
          </a:prstGeom>
          <a:gradFill rotWithShape="0">
            <a:gsLst>
              <a:gs pos="0">
                <a:srgbClr val="ACBEFF"/>
              </a:gs>
              <a:gs pos="100000">
                <a:srgbClr val="FFFB6F"/>
              </a:gs>
            </a:gsLst>
            <a:lin ang="5400000" scaled="1"/>
          </a:gradFill>
          <a:ln w="9525">
            <a:solidFill>
              <a:schemeClr val="tx1"/>
            </a:solidFill>
            <a:round/>
            <a:headEnd/>
            <a:tailEnd/>
          </a:ln>
        </p:spPr>
        <p:txBody>
          <a:bodyPr wrap="none" anchor="ctr">
            <a:prstTxWarp prst="textNoShape">
              <a:avLst/>
            </a:prstTxWarp>
          </a:bodyPr>
          <a:lstStyle/>
          <a:p>
            <a:pPr algn="ctr" defTabSz="457200" fontAlgn="auto">
              <a:spcBef>
                <a:spcPts val="0"/>
              </a:spcBef>
              <a:spcAft>
                <a:spcPts val="0"/>
              </a:spcAft>
            </a:pPr>
            <a:r>
              <a:rPr lang="en-US" sz="1800" b="1" dirty="0">
                <a:solidFill>
                  <a:prstClr val="black"/>
                </a:solidFill>
                <a:latin typeface="Calibri"/>
                <a:ea typeface="+mn-ea"/>
                <a:cs typeface="+mn-cs"/>
              </a:rPr>
              <a:t>Projects</a:t>
            </a:r>
          </a:p>
          <a:p>
            <a:pPr algn="ctr" defTabSz="457200" fontAlgn="auto">
              <a:spcBef>
                <a:spcPts val="0"/>
              </a:spcBef>
              <a:spcAft>
                <a:spcPts val="0"/>
              </a:spcAft>
            </a:pPr>
            <a:r>
              <a:rPr lang="en-US" sz="1800" dirty="0">
                <a:solidFill>
                  <a:prstClr val="black"/>
                </a:solidFill>
                <a:latin typeface="Calibri"/>
                <a:ea typeface="+mn-ea"/>
                <a:cs typeface="+mn-cs"/>
              </a:rPr>
              <a:t>Project Managers</a:t>
            </a: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dirty="0" smtClean="0">
                <a:solidFill>
                  <a:prstClr val="black"/>
                </a:solidFill>
                <a:latin typeface="Calibri"/>
                <a:ea typeface="+mn-ea"/>
                <a:cs typeface="+mn-cs"/>
              </a:rPr>
              <a:t>Satellite  </a:t>
            </a:r>
            <a:r>
              <a:rPr lang="en-US" sz="1800" dirty="0">
                <a:solidFill>
                  <a:prstClr val="black"/>
                </a:solidFill>
                <a:latin typeface="Calibri"/>
                <a:ea typeface="+mn-ea"/>
                <a:cs typeface="+mn-cs"/>
              </a:rPr>
              <a:t>Managers</a:t>
            </a:r>
          </a:p>
        </p:txBody>
      </p:sp>
      <p:sp>
        <p:nvSpPr>
          <p:cNvPr id="16396" name="Line 17"/>
          <p:cNvSpPr>
            <a:spLocks noChangeShapeType="1"/>
          </p:cNvSpPr>
          <p:nvPr/>
        </p:nvSpPr>
        <p:spPr bwMode="auto">
          <a:xfrm flipV="1">
            <a:off x="7072313" y="1662113"/>
            <a:ext cx="0" cy="381000"/>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97" name="Rectangle 13"/>
          <p:cNvSpPr>
            <a:spLocks noChangeArrowheads="1"/>
          </p:cNvSpPr>
          <p:nvPr/>
        </p:nvSpPr>
        <p:spPr bwMode="auto">
          <a:xfrm>
            <a:off x="5919904" y="1171575"/>
            <a:ext cx="2017596" cy="490538"/>
          </a:xfrm>
          <a:prstGeom prst="rect">
            <a:avLst/>
          </a:prstGeom>
          <a:solidFill>
            <a:srgbClr val="FCFF69"/>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r>
              <a:rPr lang="en-US" sz="1800" b="1" dirty="0">
                <a:solidFill>
                  <a:prstClr val="black"/>
                </a:solidFill>
                <a:latin typeface="Calibri"/>
                <a:ea typeface="+mn-ea"/>
                <a:cs typeface="+mn-cs"/>
              </a:rPr>
              <a:t>OSG Council</a:t>
            </a:r>
          </a:p>
          <a:p>
            <a:pPr algn="ctr" defTabSz="457200" fontAlgn="auto">
              <a:spcBef>
                <a:spcPts val="0"/>
              </a:spcBef>
              <a:spcAft>
                <a:spcPts val="0"/>
              </a:spcAft>
            </a:pPr>
            <a:r>
              <a:rPr lang="en-US" sz="1800" dirty="0">
                <a:solidFill>
                  <a:prstClr val="black"/>
                </a:solidFill>
                <a:latin typeface="Calibri"/>
                <a:ea typeface="+mn-ea"/>
                <a:cs typeface="+mn-cs"/>
              </a:rPr>
              <a:t>Council Chair</a:t>
            </a: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98" name="Line 20"/>
          <p:cNvSpPr>
            <a:spLocks noChangeShapeType="1"/>
          </p:cNvSpPr>
          <p:nvPr/>
        </p:nvSpPr>
        <p:spPr bwMode="auto">
          <a:xfrm>
            <a:off x="5334000" y="2982203"/>
            <a:ext cx="422415" cy="206922"/>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99" name="Line 22"/>
          <p:cNvSpPr>
            <a:spLocks noChangeShapeType="1"/>
          </p:cNvSpPr>
          <p:nvPr/>
        </p:nvSpPr>
        <p:spPr bwMode="auto">
          <a:xfrm flipV="1">
            <a:off x="614181" y="5940802"/>
            <a:ext cx="304800" cy="0"/>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00" name="Line 23"/>
          <p:cNvSpPr>
            <a:spLocks noChangeShapeType="1"/>
          </p:cNvSpPr>
          <p:nvPr/>
        </p:nvSpPr>
        <p:spPr bwMode="auto">
          <a:xfrm>
            <a:off x="147555" y="6201960"/>
            <a:ext cx="7620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05" name="Text Box 33"/>
          <p:cNvSpPr txBox="1">
            <a:spLocks noChangeArrowheads="1"/>
          </p:cNvSpPr>
          <p:nvPr/>
        </p:nvSpPr>
        <p:spPr bwMode="auto">
          <a:xfrm>
            <a:off x="909555" y="5788402"/>
            <a:ext cx="1582484"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a:solidFill>
                  <a:prstClr val="black"/>
                </a:solidFill>
                <a:latin typeface="Calibri"/>
                <a:ea typeface="+mn-ea"/>
                <a:cs typeface="+mn-cs"/>
              </a:rPr>
              <a:t>Line Reporting</a:t>
            </a:r>
          </a:p>
        </p:txBody>
      </p:sp>
      <p:sp>
        <p:nvSpPr>
          <p:cNvPr id="16406" name="Text Box 34"/>
          <p:cNvSpPr txBox="1">
            <a:spLocks noChangeArrowheads="1"/>
          </p:cNvSpPr>
          <p:nvPr/>
        </p:nvSpPr>
        <p:spPr bwMode="auto">
          <a:xfrm>
            <a:off x="926962" y="6340459"/>
            <a:ext cx="1031051"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smtClean="0">
                <a:solidFill>
                  <a:prstClr val="black"/>
                </a:solidFill>
                <a:latin typeface="Calibri"/>
                <a:ea typeface="+mn-ea"/>
                <a:cs typeface="+mn-cs"/>
              </a:rPr>
              <a:t>Advisory</a:t>
            </a:r>
            <a:endParaRPr lang="en-US" sz="1800" dirty="0">
              <a:solidFill>
                <a:prstClr val="black"/>
              </a:solidFill>
              <a:latin typeface="Calibri"/>
              <a:ea typeface="+mn-ea"/>
              <a:cs typeface="+mn-cs"/>
            </a:endParaRPr>
          </a:p>
        </p:txBody>
      </p:sp>
      <p:sp>
        <p:nvSpPr>
          <p:cNvPr id="16407" name="Text Box 35"/>
          <p:cNvSpPr txBox="1">
            <a:spLocks noChangeArrowheads="1"/>
          </p:cNvSpPr>
          <p:nvPr/>
        </p:nvSpPr>
        <p:spPr bwMode="auto">
          <a:xfrm>
            <a:off x="919908" y="6063460"/>
            <a:ext cx="1428596"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smtClean="0">
                <a:solidFill>
                  <a:prstClr val="black"/>
                </a:solidFill>
                <a:latin typeface="Calibri"/>
                <a:ea typeface="+mn-ea"/>
                <a:cs typeface="+mn-cs"/>
              </a:rPr>
              <a:t>Contributory</a:t>
            </a:r>
            <a:endParaRPr lang="en-US" sz="1800" dirty="0">
              <a:solidFill>
                <a:prstClr val="black"/>
              </a:solidFill>
              <a:latin typeface="Calibri"/>
              <a:ea typeface="+mn-ea"/>
              <a:cs typeface="+mn-cs"/>
            </a:endParaRPr>
          </a:p>
        </p:txBody>
      </p:sp>
      <p:sp>
        <p:nvSpPr>
          <p:cNvPr id="16408" name="Line 38"/>
          <p:cNvSpPr>
            <a:spLocks noChangeShapeType="1"/>
          </p:cNvSpPr>
          <p:nvPr/>
        </p:nvSpPr>
        <p:spPr bwMode="auto">
          <a:xfrm>
            <a:off x="5351464" y="533401"/>
            <a:ext cx="568440" cy="638174"/>
          </a:xfrm>
          <a:prstGeom prst="line">
            <a:avLst/>
          </a:prstGeom>
          <a:noFill/>
          <a:ln w="38100">
            <a:solidFill>
              <a:schemeClr val="tx1"/>
            </a:solidFill>
            <a:prstDash val="sysDot"/>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09" name="Line 39"/>
          <p:cNvSpPr>
            <a:spLocks noChangeShapeType="1"/>
          </p:cNvSpPr>
          <p:nvPr/>
        </p:nvSpPr>
        <p:spPr bwMode="auto">
          <a:xfrm>
            <a:off x="347481" y="6494348"/>
            <a:ext cx="533400" cy="0"/>
          </a:xfrm>
          <a:prstGeom prst="line">
            <a:avLst/>
          </a:prstGeom>
          <a:noFill/>
          <a:ln w="38100">
            <a:solidFill>
              <a:schemeClr val="tx1"/>
            </a:solidFill>
            <a:prstDash val="sysDot"/>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11" name="Line 28"/>
          <p:cNvSpPr>
            <a:spLocks noChangeShapeType="1"/>
          </p:cNvSpPr>
          <p:nvPr/>
        </p:nvSpPr>
        <p:spPr bwMode="auto">
          <a:xfrm>
            <a:off x="2376471" y="4206428"/>
            <a:ext cx="5334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15" name="Rectangle 10"/>
          <p:cNvSpPr>
            <a:spLocks noChangeArrowheads="1"/>
          </p:cNvSpPr>
          <p:nvPr/>
        </p:nvSpPr>
        <p:spPr bwMode="auto">
          <a:xfrm>
            <a:off x="2957995" y="4628507"/>
            <a:ext cx="2379663" cy="578493"/>
          </a:xfrm>
          <a:prstGeom prst="rect">
            <a:avLst/>
          </a:prstGeom>
          <a:gradFill flip="none" rotWithShape="1">
            <a:gsLst>
              <a:gs pos="0">
                <a:srgbClr val="ACBEFF"/>
              </a:gs>
              <a:gs pos="100000">
                <a:srgbClr val="FFFF00"/>
              </a:gs>
            </a:gsLst>
            <a:lin ang="5400000" scaled="0"/>
            <a:tileRect/>
          </a:gra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i="1" dirty="0" smtClean="0">
                <a:solidFill>
                  <a:prstClr val="black"/>
                </a:solidFill>
                <a:latin typeface="Calibri"/>
                <a:ea typeface="+mn-ea"/>
                <a:cs typeface="+mn-cs"/>
              </a:rPr>
              <a:t>Communities</a:t>
            </a:r>
            <a:endParaRPr lang="en-US" sz="1800" i="1"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416" name="Line 28"/>
          <p:cNvSpPr>
            <a:spLocks noChangeShapeType="1"/>
          </p:cNvSpPr>
          <p:nvPr/>
        </p:nvSpPr>
        <p:spPr bwMode="auto">
          <a:xfrm flipV="1">
            <a:off x="5257800" y="4229100"/>
            <a:ext cx="533400" cy="10434"/>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17" name="Line 28"/>
          <p:cNvSpPr>
            <a:spLocks noChangeShapeType="1"/>
          </p:cNvSpPr>
          <p:nvPr/>
        </p:nvSpPr>
        <p:spPr bwMode="auto">
          <a:xfrm>
            <a:off x="2376472" y="4849456"/>
            <a:ext cx="5334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37" name="Line 28"/>
          <p:cNvSpPr>
            <a:spLocks noChangeShapeType="1"/>
          </p:cNvSpPr>
          <p:nvPr/>
        </p:nvSpPr>
        <p:spPr bwMode="auto">
          <a:xfrm flipV="1">
            <a:off x="2362200" y="1428417"/>
            <a:ext cx="3557704"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38" name="Rectangle 10"/>
          <p:cNvSpPr>
            <a:spLocks noChangeArrowheads="1"/>
          </p:cNvSpPr>
          <p:nvPr/>
        </p:nvSpPr>
        <p:spPr bwMode="auto">
          <a:xfrm>
            <a:off x="2909871" y="3956065"/>
            <a:ext cx="2379663" cy="461963"/>
          </a:xfrm>
          <a:prstGeom prst="rect">
            <a:avLst/>
          </a:prstGeom>
          <a:gradFill flip="none" rotWithShape="1">
            <a:gsLst>
              <a:gs pos="0">
                <a:srgbClr val="ACBEFF"/>
              </a:gs>
              <a:gs pos="100000">
                <a:srgbClr val="FFFF00"/>
              </a:gs>
            </a:gsLst>
            <a:lin ang="5400000" scaled="0"/>
            <a:tileRect/>
          </a:gra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r>
              <a:rPr lang="en-US" sz="1800" i="1" dirty="0" smtClean="0">
                <a:solidFill>
                  <a:prstClr val="black"/>
                </a:solidFill>
                <a:latin typeface="Calibri"/>
                <a:ea typeface="+mn-ea"/>
                <a:cs typeface="+mn-cs"/>
              </a:rPr>
              <a:t>Technologies &amp; Software</a:t>
            </a:r>
            <a:endParaRPr lang="en-US" sz="1800" dirty="0">
              <a:solidFill>
                <a:prstClr val="black"/>
              </a:solidFill>
              <a:latin typeface="Calibri"/>
              <a:ea typeface="+mn-ea"/>
              <a:cs typeface="+mn-cs"/>
            </a:endParaRPr>
          </a:p>
        </p:txBody>
      </p:sp>
      <p:sp>
        <p:nvSpPr>
          <p:cNvPr id="41" name="Line 28"/>
          <p:cNvSpPr>
            <a:spLocks noChangeShapeType="1"/>
          </p:cNvSpPr>
          <p:nvPr/>
        </p:nvSpPr>
        <p:spPr bwMode="auto">
          <a:xfrm>
            <a:off x="2492039" y="2982201"/>
            <a:ext cx="510725" cy="1"/>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44" name="Rectangle 14"/>
          <p:cNvSpPr>
            <a:spLocks noChangeArrowheads="1"/>
          </p:cNvSpPr>
          <p:nvPr/>
        </p:nvSpPr>
        <p:spPr bwMode="auto">
          <a:xfrm>
            <a:off x="614181" y="225623"/>
            <a:ext cx="1659429"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smtClean="0">
                <a:solidFill>
                  <a:prstClr val="black"/>
                </a:solidFill>
                <a:latin typeface="Calibri"/>
                <a:ea typeface="+mn-ea"/>
                <a:cs typeface="+mn-cs"/>
              </a:rPr>
              <a:t>OSG 2011-2016</a:t>
            </a:r>
            <a:endParaRPr lang="en-US" sz="1800" b="1" dirty="0">
              <a:solidFill>
                <a:prstClr val="black"/>
              </a:solidFill>
              <a:latin typeface="Calibri"/>
              <a:ea typeface="+mn-ea"/>
              <a:cs typeface="+mn-cs"/>
            </a:endParaRPr>
          </a:p>
        </p:txBody>
      </p:sp>
      <p:sp>
        <p:nvSpPr>
          <p:cNvPr id="49" name="Line 28"/>
          <p:cNvSpPr>
            <a:spLocks noChangeShapeType="1"/>
          </p:cNvSpPr>
          <p:nvPr/>
        </p:nvSpPr>
        <p:spPr bwMode="auto">
          <a:xfrm>
            <a:off x="5299215" y="4849456"/>
            <a:ext cx="4572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36" name="Rectangle 35"/>
          <p:cNvSpPr/>
          <p:nvPr/>
        </p:nvSpPr>
        <p:spPr>
          <a:xfrm>
            <a:off x="5919904" y="2895600"/>
            <a:ext cx="2576396" cy="1371600"/>
          </a:xfrm>
          <a:prstGeom prst="rect">
            <a:avLst/>
          </a:prstGeom>
          <a:noFill/>
          <a:ln w="9525" cap="flat" cmpd="sng" algn="ctr">
            <a:solidFill>
              <a:schemeClr val="tx1"/>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endParaRPr lang="en-US" sz="1800">
              <a:solidFill>
                <a:prstClr val="white"/>
              </a:solidFill>
              <a:latin typeface="Calibri"/>
            </a:endParaRPr>
          </a:p>
        </p:txBody>
      </p:sp>
      <p:sp>
        <p:nvSpPr>
          <p:cNvPr id="43" name="TextBox 42"/>
          <p:cNvSpPr txBox="1"/>
          <p:nvPr/>
        </p:nvSpPr>
        <p:spPr>
          <a:xfrm>
            <a:off x="6457316" y="6201960"/>
            <a:ext cx="1726104" cy="646331"/>
          </a:xfrm>
          <a:prstGeom prst="rect">
            <a:avLst/>
          </a:prstGeom>
          <a:noFill/>
        </p:spPr>
        <p:txBody>
          <a:bodyPr wrap="none" rtlCol="0">
            <a:spAutoFit/>
          </a:bodyPr>
          <a:lstStyle/>
          <a:p>
            <a:pPr defTabSz="457200" fontAlgn="auto">
              <a:spcBef>
                <a:spcPts val="0"/>
              </a:spcBef>
              <a:spcAft>
                <a:spcPts val="0"/>
              </a:spcAft>
            </a:pPr>
            <a:r>
              <a:rPr lang="en-US" sz="1800" b="1" dirty="0" smtClean="0">
                <a:solidFill>
                  <a:prstClr val="black"/>
                </a:solidFill>
                <a:latin typeface="Calibri"/>
                <a:ea typeface="+mn-ea"/>
                <a:cs typeface="+mn-cs"/>
              </a:rPr>
              <a:t>Executive Board</a:t>
            </a:r>
          </a:p>
          <a:p>
            <a:pPr defTabSz="457200" fontAlgn="auto">
              <a:spcBef>
                <a:spcPts val="0"/>
              </a:spcBef>
              <a:spcAft>
                <a:spcPts val="0"/>
              </a:spcAft>
            </a:pPr>
            <a:endParaRPr lang="en-US" sz="1800" dirty="0">
              <a:solidFill>
                <a:prstClr val="black"/>
              </a:solidFill>
              <a:latin typeface="Calibri"/>
              <a:ea typeface="+mn-ea"/>
              <a:cs typeface="+mn-cs"/>
            </a:endParaRPr>
          </a:p>
        </p:txBody>
      </p:sp>
      <p:sp>
        <p:nvSpPr>
          <p:cNvPr id="39" name="Rectangle 7"/>
          <p:cNvSpPr>
            <a:spLocks noChangeArrowheads="1"/>
          </p:cNvSpPr>
          <p:nvPr/>
        </p:nvSpPr>
        <p:spPr bwMode="auto">
          <a:xfrm>
            <a:off x="6146480" y="2140250"/>
            <a:ext cx="2152700" cy="274639"/>
          </a:xfrm>
          <a:prstGeom prst="rect">
            <a:avLst/>
          </a:prstGeom>
          <a:solidFill>
            <a:srgbClr val="ACBEFF"/>
          </a:solidFill>
          <a:ln w="9525">
            <a:solidFill>
              <a:schemeClr val="tx1"/>
            </a:solidFill>
            <a:miter lim="800000"/>
            <a:headEnd/>
            <a:tailEnd/>
          </a:ln>
        </p:spPr>
        <p:txBody>
          <a:bodyPr wrap="none" tIns="0" bIns="0" anchor="ctr">
            <a:prstTxWarp prst="textNoShape">
              <a:avLst/>
            </a:prstTxWarp>
          </a:bodyPr>
          <a:lstStyle/>
          <a:p>
            <a:pPr algn="ctr" defTabSz="457200" fontAlgn="auto">
              <a:spcBef>
                <a:spcPts val="0"/>
              </a:spcBef>
              <a:spcAft>
                <a:spcPts val="0"/>
              </a:spcAft>
            </a:pPr>
            <a:r>
              <a:rPr lang="en-US" sz="1800" b="1" dirty="0">
                <a:solidFill>
                  <a:prstClr val="black"/>
                </a:solidFill>
                <a:latin typeface="Calibri"/>
                <a:ea typeface="+mn-ea"/>
                <a:cs typeface="+mn-cs"/>
              </a:rPr>
              <a:t>OSG PI and Co-</a:t>
            </a:r>
            <a:r>
              <a:rPr lang="en-US" sz="1800" b="1" dirty="0" smtClean="0">
                <a:solidFill>
                  <a:prstClr val="black"/>
                </a:solidFill>
                <a:latin typeface="Calibri"/>
                <a:ea typeface="+mn-ea"/>
                <a:cs typeface="+mn-cs"/>
              </a:rPr>
              <a:t>PIs</a:t>
            </a:r>
            <a:endParaRPr lang="en-US" sz="1800" b="1" dirty="0">
              <a:solidFill>
                <a:prstClr val="black"/>
              </a:solidFill>
              <a:latin typeface="Calibri"/>
              <a:ea typeface="+mn-ea"/>
              <a:cs typeface="+mn-cs"/>
            </a:endParaRPr>
          </a:p>
        </p:txBody>
      </p:sp>
      <p:sp>
        <p:nvSpPr>
          <p:cNvPr id="2" name="Slide Number Placeholder 1"/>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22</a:t>
            </a:fld>
            <a:endParaRPr lang="en-US">
              <a:solidFill>
                <a:prstClr val="black">
                  <a:tint val="75000"/>
                </a:prstClr>
              </a:solidFill>
              <a:latin typeface="Calibri"/>
            </a:endParaRPr>
          </a:p>
        </p:txBody>
      </p:sp>
    </p:spTree>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5"/>
          <p:cNvSpPr txBox="1">
            <a:spLocks noChangeArrowheads="1"/>
          </p:cNvSpPr>
          <p:nvPr/>
        </p:nvSpPr>
        <p:spPr bwMode="auto">
          <a:xfrm>
            <a:off x="910055" y="2633008"/>
            <a:ext cx="7170956" cy="461665"/>
          </a:xfrm>
          <a:prstGeom prst="rect">
            <a:avLst/>
          </a:prstGeom>
          <a:solidFill>
            <a:schemeClr val="bg1"/>
          </a:solidFill>
          <a:ln w="57150" cmpd="sng">
            <a:noFill/>
            <a:miter lim="800000"/>
            <a:headEnd/>
            <a:tailEnd/>
          </a:ln>
        </p:spPr>
        <p:txBody>
          <a:bodyPr wrap="square">
            <a:prstTxWarp prst="textNoShape">
              <a:avLst/>
            </a:prstTxWarp>
            <a:spAutoFit/>
          </a:bodyPr>
          <a:lstStyle/>
          <a:p>
            <a:pPr algn="ctr" defTabSz="457200" fontAlgn="auto">
              <a:spcBef>
                <a:spcPts val="0"/>
              </a:spcBef>
              <a:spcAft>
                <a:spcPts val="0"/>
              </a:spcAft>
            </a:pPr>
            <a:r>
              <a:rPr lang="en-US" sz="2400" b="1" dirty="0" smtClean="0">
                <a:solidFill>
                  <a:srgbClr val="FF0000"/>
                </a:solidFill>
                <a:latin typeface="Calibri"/>
                <a:ea typeface="+mn-ea"/>
                <a:cs typeface="+mn-cs"/>
              </a:rPr>
              <a:t>Where we    are   today</a:t>
            </a:r>
          </a:p>
        </p:txBody>
      </p:sp>
      <p:sp>
        <p:nvSpPr>
          <p:cNvPr id="3" name="Slide Number Placeholder 2"/>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23</a:t>
            </a:fld>
            <a:endParaRPr lang="en-US">
              <a:solidFill>
                <a:prstClr val="black">
                  <a:tint val="75000"/>
                </a:prstClr>
              </a:solidFill>
              <a:latin typeface="Calibri"/>
            </a:endParaRPr>
          </a:p>
        </p:txBody>
      </p:sp>
      <p:cxnSp>
        <p:nvCxnSpPr>
          <p:cNvPr id="4" name="Straight Connector 3"/>
          <p:cNvCxnSpPr/>
          <p:nvPr/>
        </p:nvCxnSpPr>
        <p:spPr>
          <a:xfrm flipH="1">
            <a:off x="3797300" y="2197100"/>
            <a:ext cx="1549400" cy="1917700"/>
          </a:xfrm>
          <a:prstGeom prst="line">
            <a:avLst/>
          </a:prstGeom>
          <a:ln w="57150" cmpd="sng"/>
        </p:spPr>
        <p:style>
          <a:lnRef idx="2">
            <a:schemeClr val="accent1"/>
          </a:lnRef>
          <a:fillRef idx="0">
            <a:schemeClr val="accent1"/>
          </a:fillRef>
          <a:effectRef idx="1">
            <a:schemeClr val="accent1"/>
          </a:effectRef>
          <a:fontRef idx="minor">
            <a:schemeClr val="tx1"/>
          </a:fontRef>
        </p:style>
      </p:cxnSp>
      <p:sp>
        <p:nvSpPr>
          <p:cNvPr id="6" name="TextBox 5"/>
          <p:cNvSpPr txBox="1">
            <a:spLocks noChangeArrowheads="1"/>
          </p:cNvSpPr>
          <p:nvPr/>
        </p:nvSpPr>
        <p:spPr bwMode="auto">
          <a:xfrm>
            <a:off x="4343400" y="2633008"/>
            <a:ext cx="892810" cy="461665"/>
          </a:xfrm>
          <a:prstGeom prst="rect">
            <a:avLst/>
          </a:prstGeom>
          <a:solidFill>
            <a:schemeClr val="bg1"/>
          </a:solidFill>
          <a:ln w="57150" cmpd="sng">
            <a:noFill/>
            <a:miter lim="800000"/>
            <a:headEnd/>
            <a:tailEnd/>
          </a:ln>
        </p:spPr>
        <p:txBody>
          <a:bodyPr wrap="square">
            <a:prstTxWarp prst="textNoShape">
              <a:avLst/>
            </a:prstTxWarp>
            <a:spAutoFit/>
          </a:bodyPr>
          <a:lstStyle/>
          <a:p>
            <a:pPr algn="ctr" defTabSz="457200" fontAlgn="auto">
              <a:spcBef>
                <a:spcPts val="0"/>
              </a:spcBef>
              <a:spcAft>
                <a:spcPts val="0"/>
              </a:spcAft>
            </a:pPr>
            <a:r>
              <a:rPr lang="en-US" sz="2400" b="1" dirty="0" smtClean="0">
                <a:solidFill>
                  <a:srgbClr val="FF0000"/>
                </a:solidFill>
                <a:latin typeface="Calibri"/>
                <a:ea typeface="+mn-ea"/>
                <a:cs typeface="+mn-cs"/>
              </a:rPr>
              <a:t>were</a:t>
            </a:r>
          </a:p>
        </p:txBody>
      </p:sp>
    </p:spTree>
    <p:extLst>
      <p:ext uri="{BB962C8B-B14F-4D97-AF65-F5344CB8AC3E}">
        <p14:creationId xmlns:p14="http://schemas.microsoft.com/office/powerpoint/2010/main" val="111452702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6"/>
          <p:cNvSpPr>
            <a:spLocks noChangeArrowheads="1"/>
          </p:cNvSpPr>
          <p:nvPr/>
        </p:nvSpPr>
        <p:spPr bwMode="auto">
          <a:xfrm>
            <a:off x="56282" y="762000"/>
            <a:ext cx="8876531" cy="5964079"/>
          </a:xfrm>
          <a:prstGeom prst="rect">
            <a:avLst/>
          </a:prstGeom>
          <a:solidFill>
            <a:srgbClr val="BBE0E3"/>
          </a:solidFill>
          <a:ln w="9525">
            <a:noFill/>
            <a:miter lim="800000"/>
            <a:headEnd/>
            <a:tailEn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87" name="Oval 3"/>
          <p:cNvSpPr>
            <a:spLocks noChangeArrowheads="1"/>
          </p:cNvSpPr>
          <p:nvPr/>
        </p:nvSpPr>
        <p:spPr bwMode="auto">
          <a:xfrm>
            <a:off x="6781800" y="0"/>
            <a:ext cx="2362200" cy="762000"/>
          </a:xfrm>
          <a:prstGeom prst="ellipse">
            <a:avLst/>
          </a:prstGeom>
          <a:solidFill>
            <a:srgbClr val="FFFB6F"/>
          </a:solidFill>
          <a:ln w="9525">
            <a:solidFill>
              <a:schemeClr val="tx1"/>
            </a:solidFill>
            <a:round/>
            <a:headEnd/>
            <a:tailEnd/>
          </a:ln>
        </p:spPr>
        <p:txBody>
          <a:bodyPr wrap="none" anchor="ctr">
            <a:prstTxWarp prst="textNoShape">
              <a:avLst/>
            </a:prstTxWarp>
          </a:bodyPr>
          <a:lstStyle/>
          <a:p>
            <a:pPr algn="ctr" defTabSz="457200" fontAlgn="auto">
              <a:spcBef>
                <a:spcPts val="0"/>
              </a:spcBef>
              <a:spcAft>
                <a:spcPts val="0"/>
              </a:spcAft>
            </a:pPr>
            <a:r>
              <a:rPr lang="en-US" sz="1800" b="1">
                <a:solidFill>
                  <a:prstClr val="black"/>
                </a:solidFill>
                <a:latin typeface="Calibri"/>
                <a:ea typeface="+mn-ea"/>
                <a:cs typeface="+mn-cs"/>
              </a:rPr>
              <a:t>Program Oversight</a:t>
            </a:r>
            <a:endParaRPr lang="en-US" sz="1800">
              <a:solidFill>
                <a:prstClr val="black"/>
              </a:solidFill>
              <a:latin typeface="Calibri"/>
              <a:ea typeface="+mn-ea"/>
              <a:cs typeface="+mn-cs"/>
            </a:endParaRPr>
          </a:p>
        </p:txBody>
      </p:sp>
      <p:sp>
        <p:nvSpPr>
          <p:cNvPr id="16388" name="Rectangle 5"/>
          <p:cNvSpPr>
            <a:spLocks noChangeArrowheads="1"/>
          </p:cNvSpPr>
          <p:nvPr/>
        </p:nvSpPr>
        <p:spPr bwMode="auto">
          <a:xfrm>
            <a:off x="56282" y="1281900"/>
            <a:ext cx="2686918" cy="4433100"/>
          </a:xfrm>
          <a:prstGeom prst="rect">
            <a:avLst/>
          </a:prstGeom>
          <a:solidFill>
            <a:srgbClr val="FFFB6F"/>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endParaRPr lang="en-US" sz="1800" b="1" dirty="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Contributors</a:t>
            </a:r>
          </a:p>
          <a:p>
            <a:pPr algn="ctr" defTabSz="457200" fontAlgn="auto">
              <a:spcBef>
                <a:spcPts val="0"/>
              </a:spcBef>
              <a:spcAft>
                <a:spcPts val="0"/>
              </a:spcAft>
            </a:pPr>
            <a:r>
              <a:rPr lang="en-US" sz="1800" dirty="0" smtClean="0">
                <a:solidFill>
                  <a:prstClr val="black"/>
                </a:solidFill>
                <a:latin typeface="Calibri"/>
                <a:ea typeface="+mn-ea"/>
                <a:cs typeface="+mn-cs"/>
              </a:rPr>
              <a:t>Communities &amp; </a:t>
            </a:r>
            <a:r>
              <a:rPr lang="en-US" sz="1800" dirty="0" err="1" smtClean="0">
                <a:solidFill>
                  <a:prstClr val="black"/>
                </a:solidFill>
                <a:latin typeface="Calibri"/>
                <a:ea typeface="+mn-ea"/>
                <a:cs typeface="+mn-cs"/>
              </a:rPr>
              <a:t>VOs</a:t>
            </a: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dirty="0" smtClean="0">
                <a:solidFill>
                  <a:prstClr val="black"/>
                </a:solidFill>
                <a:latin typeface="Calibri"/>
                <a:ea typeface="+mn-ea"/>
                <a:cs typeface="+mn-cs"/>
              </a:rPr>
              <a:t>Universities &amp; Laboratories</a:t>
            </a:r>
          </a:p>
          <a:p>
            <a:pPr algn="ctr" defTabSz="457200" fontAlgn="auto">
              <a:spcBef>
                <a:spcPts val="0"/>
              </a:spcBef>
              <a:spcAft>
                <a:spcPts val="0"/>
              </a:spcAft>
            </a:pPr>
            <a:r>
              <a:rPr lang="en-US" sz="1800" dirty="0" smtClean="0">
                <a:solidFill>
                  <a:prstClr val="black"/>
                </a:solidFill>
                <a:latin typeface="Calibri"/>
                <a:ea typeface="+mn-ea"/>
                <a:cs typeface="+mn-cs"/>
              </a:rPr>
              <a:t>Service &amp; Software Providers</a:t>
            </a:r>
          </a:p>
          <a:p>
            <a:pPr algn="ctr" defTabSz="457200" fontAlgn="auto">
              <a:spcBef>
                <a:spcPts val="0"/>
              </a:spcBef>
              <a:spcAft>
                <a:spcPts val="0"/>
              </a:spcAft>
            </a:pPr>
            <a:r>
              <a:rPr lang="en-US" sz="1800" dirty="0" smtClean="0">
                <a:solidFill>
                  <a:prstClr val="black"/>
                </a:solidFill>
                <a:latin typeface="Calibri"/>
                <a:ea typeface="+mn-ea"/>
                <a:cs typeface="+mn-cs"/>
              </a:rPr>
              <a:t>Scientists, Researchers,</a:t>
            </a:r>
          </a:p>
          <a:p>
            <a:pPr algn="ctr" defTabSz="457200" fontAlgn="auto">
              <a:spcBef>
                <a:spcPts val="0"/>
              </a:spcBef>
              <a:spcAft>
                <a:spcPts val="0"/>
              </a:spcAft>
            </a:pPr>
            <a:r>
              <a:rPr lang="en-US" sz="1800" dirty="0" smtClean="0">
                <a:solidFill>
                  <a:prstClr val="black"/>
                </a:solidFill>
                <a:latin typeface="Calibri"/>
                <a:ea typeface="+mn-ea"/>
                <a:cs typeface="+mn-cs"/>
              </a:rPr>
              <a:t> Educators, Students</a:t>
            </a: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Members</a:t>
            </a: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Communities</a:t>
            </a: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Satellites</a:t>
            </a: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Partners</a:t>
            </a: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89" name="Rectangle 7"/>
          <p:cNvSpPr>
            <a:spLocks noChangeArrowheads="1"/>
          </p:cNvSpPr>
          <p:nvPr/>
        </p:nvSpPr>
        <p:spPr bwMode="auto">
          <a:xfrm>
            <a:off x="5757813" y="2040453"/>
            <a:ext cx="2895600" cy="4453895"/>
          </a:xfrm>
          <a:prstGeom prst="rect">
            <a:avLst/>
          </a:prstGeom>
          <a:solidFill>
            <a:srgbClr val="ACBEFF"/>
          </a:solidFill>
          <a:ln w="9525">
            <a:solidFill>
              <a:schemeClr val="tx1"/>
            </a:solidFill>
            <a:miter lim="800000"/>
            <a:headEnd/>
            <a:tailEnd/>
          </a:ln>
        </p:spPr>
        <p:txBody>
          <a:bodyPr wrap="none" tIns="0" bIns="0" anchor="ctr">
            <a:prstTxWarp prst="textNoShape">
              <a:avLst/>
            </a:prstTxWarp>
          </a:bodyPr>
          <a:lstStyle/>
          <a:p>
            <a:pPr algn="ctr" defTabSz="457200" fontAlgn="auto">
              <a:spcBef>
                <a:spcPts val="0"/>
              </a:spcBef>
              <a:spcAft>
                <a:spcPts val="0"/>
              </a:spcAft>
            </a:pPr>
            <a:endParaRPr lang="en-US" sz="1800" b="1" dirty="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Executive Team</a:t>
            </a:r>
          </a:p>
          <a:p>
            <a:pPr algn="ctr" defTabSz="457200" fontAlgn="auto">
              <a:spcBef>
                <a:spcPts val="0"/>
              </a:spcBef>
              <a:spcAft>
                <a:spcPts val="0"/>
              </a:spcAft>
            </a:pPr>
            <a:r>
              <a:rPr lang="en-US" sz="1800" dirty="0" smtClean="0">
                <a:solidFill>
                  <a:prstClr val="black"/>
                </a:solidFill>
                <a:latin typeface="Calibri"/>
                <a:ea typeface="+mn-ea"/>
                <a:cs typeface="+mn-cs"/>
              </a:rPr>
              <a:t>Executive Director</a:t>
            </a:r>
          </a:p>
          <a:p>
            <a:pPr algn="ctr" defTabSz="457200" fontAlgn="auto">
              <a:spcBef>
                <a:spcPts val="0"/>
              </a:spcBef>
              <a:spcAft>
                <a:spcPts val="0"/>
              </a:spcAft>
            </a:pPr>
            <a:r>
              <a:rPr lang="en-US" sz="1800" dirty="0" smtClean="0">
                <a:solidFill>
                  <a:prstClr val="black"/>
                </a:solidFill>
                <a:latin typeface="Calibri"/>
                <a:ea typeface="+mn-ea"/>
                <a:cs typeface="+mn-cs"/>
              </a:rPr>
              <a:t>Technical Director</a:t>
            </a:r>
          </a:p>
          <a:p>
            <a:pPr algn="ctr" defTabSz="457200" fontAlgn="auto">
              <a:spcBef>
                <a:spcPts val="0"/>
              </a:spcBef>
              <a:spcAft>
                <a:spcPts val="0"/>
              </a:spcAft>
            </a:pPr>
            <a:r>
              <a:rPr lang="en-US" sz="1800" dirty="0" smtClean="0">
                <a:solidFill>
                  <a:prstClr val="black"/>
                </a:solidFill>
                <a:latin typeface="Calibri"/>
                <a:ea typeface="+mn-ea"/>
                <a:cs typeface="+mn-cs"/>
              </a:rPr>
              <a:t>Application Coordinators</a:t>
            </a:r>
          </a:p>
          <a:p>
            <a:pPr algn="ctr" defTabSz="457200" fontAlgn="auto">
              <a:spcBef>
                <a:spcPts val="0"/>
              </a:spcBef>
              <a:spcAft>
                <a:spcPts val="0"/>
              </a:spcAft>
            </a:pPr>
            <a:r>
              <a:rPr lang="en-US" sz="1800" dirty="0" smtClean="0">
                <a:solidFill>
                  <a:prstClr val="black"/>
                </a:solidFill>
                <a:latin typeface="Calibri"/>
                <a:ea typeface="+mn-ea"/>
                <a:cs typeface="+mn-cs"/>
              </a:rPr>
              <a:t>Production Coordinator</a:t>
            </a:r>
          </a:p>
          <a:p>
            <a:pPr algn="ctr" defTabSz="457200" fontAlgn="auto">
              <a:spcBef>
                <a:spcPts val="0"/>
              </a:spcBef>
              <a:spcAft>
                <a:spcPts val="0"/>
              </a:spcAft>
            </a:pPr>
            <a:r>
              <a:rPr lang="en-US" sz="1800" dirty="0">
                <a:solidFill>
                  <a:prstClr val="black"/>
                </a:solidFill>
                <a:latin typeface="Calibri"/>
                <a:ea typeface="+mn-ea"/>
                <a:cs typeface="+mn-cs"/>
              </a:rPr>
              <a:t>Project </a:t>
            </a:r>
            <a:r>
              <a:rPr lang="en-US" sz="1800" dirty="0" smtClean="0">
                <a:solidFill>
                  <a:prstClr val="black"/>
                </a:solidFill>
                <a:latin typeface="Calibri"/>
                <a:ea typeface="+mn-ea"/>
                <a:cs typeface="+mn-cs"/>
              </a:rPr>
              <a:t>Manager</a:t>
            </a:r>
          </a:p>
          <a:p>
            <a:pPr algn="ctr" defTabSz="457200" fontAlgn="auto">
              <a:spcBef>
                <a:spcPts val="0"/>
              </a:spcBef>
              <a:spcAft>
                <a:spcPts val="0"/>
              </a:spcAft>
            </a:pPr>
            <a:r>
              <a:rPr lang="en-US" sz="1800" dirty="0" smtClean="0">
                <a:solidFill>
                  <a:prstClr val="black"/>
                </a:solidFill>
                <a:latin typeface="Calibri"/>
                <a:ea typeface="+mn-ea"/>
                <a:cs typeface="+mn-cs"/>
              </a:rPr>
              <a:t>Security</a:t>
            </a:r>
          </a:p>
          <a:p>
            <a:pPr algn="ctr" defTabSz="457200" fontAlgn="auto">
              <a:spcBef>
                <a:spcPts val="0"/>
              </a:spcBef>
              <a:spcAft>
                <a:spcPts val="0"/>
              </a:spcAft>
            </a:pPr>
            <a:r>
              <a:rPr lang="en-US" sz="1800" dirty="0" smtClean="0">
                <a:solidFill>
                  <a:prstClr val="black"/>
                </a:solidFill>
                <a:latin typeface="Calibri"/>
                <a:ea typeface="+mn-ea"/>
                <a:cs typeface="+mn-cs"/>
              </a:rPr>
              <a:t>Software</a:t>
            </a:r>
          </a:p>
          <a:p>
            <a:pPr algn="ctr" defTabSz="457200" fontAlgn="auto">
              <a:spcBef>
                <a:spcPts val="0"/>
              </a:spcBef>
              <a:spcAft>
                <a:spcPts val="0"/>
              </a:spcAft>
            </a:pPr>
            <a:r>
              <a:rPr lang="en-US" sz="1800" dirty="0" smtClean="0">
                <a:solidFill>
                  <a:prstClr val="black"/>
                </a:solidFill>
                <a:latin typeface="Calibri"/>
                <a:ea typeface="+mn-ea"/>
                <a:cs typeface="+mn-cs"/>
              </a:rPr>
              <a:t>Technology</a:t>
            </a:r>
          </a:p>
          <a:p>
            <a:pPr algn="ctr" defTabSz="457200" fontAlgn="auto">
              <a:spcBef>
                <a:spcPts val="0"/>
              </a:spcBef>
              <a:spcAft>
                <a:spcPts val="0"/>
              </a:spcAft>
            </a:pPr>
            <a:r>
              <a:rPr lang="en-US" sz="1800" dirty="0" smtClean="0">
                <a:solidFill>
                  <a:prstClr val="black"/>
                </a:solidFill>
                <a:latin typeface="Calibri"/>
                <a:ea typeface="+mn-ea"/>
                <a:cs typeface="+mn-cs"/>
              </a:rPr>
              <a:t>User Support</a:t>
            </a:r>
          </a:p>
          <a:p>
            <a:pPr algn="ctr" defTabSz="457200" fontAlgn="auto">
              <a:spcBef>
                <a:spcPts val="0"/>
              </a:spcBef>
              <a:spcAft>
                <a:spcPts val="0"/>
              </a:spcAft>
            </a:pPr>
            <a:r>
              <a:rPr lang="en-US" sz="1800" dirty="0" smtClean="0">
                <a:solidFill>
                  <a:prstClr val="black"/>
                </a:solidFill>
                <a:latin typeface="Calibri"/>
                <a:ea typeface="+mn-ea"/>
                <a:cs typeface="+mn-cs"/>
              </a:rPr>
              <a:t>Operations</a:t>
            </a:r>
          </a:p>
          <a:p>
            <a:pPr algn="ctr" defTabSz="457200" fontAlgn="auto">
              <a:spcBef>
                <a:spcPts val="0"/>
              </a:spcBef>
              <a:spcAft>
                <a:spcPts val="0"/>
              </a:spcAft>
            </a:pPr>
            <a:r>
              <a:rPr lang="en-US" sz="1800" dirty="0" smtClean="0">
                <a:solidFill>
                  <a:prstClr val="black"/>
                </a:solidFill>
                <a:latin typeface="Calibri"/>
                <a:ea typeface="+mn-ea"/>
                <a:cs typeface="+mn-cs"/>
              </a:rPr>
              <a:t>Resources Manager</a:t>
            </a:r>
          </a:p>
          <a:p>
            <a:pPr algn="ctr" defTabSz="457200" fontAlgn="auto">
              <a:spcBef>
                <a:spcPts val="0"/>
              </a:spcBef>
              <a:spcAft>
                <a:spcPts val="0"/>
              </a:spcAft>
            </a:pPr>
            <a:r>
              <a:rPr lang="en-US" sz="1800" dirty="0" smtClean="0">
                <a:solidFill>
                  <a:prstClr val="black"/>
                </a:solidFill>
                <a:latin typeface="Calibri"/>
                <a:ea typeface="+mn-ea"/>
                <a:cs typeface="+mn-cs"/>
              </a:rPr>
              <a:t>Council Co-Chairs (Ex-officio)</a:t>
            </a:r>
          </a:p>
          <a:p>
            <a:pPr algn="ctr" defTabSz="457200" fontAlgn="auto">
              <a:spcBef>
                <a:spcPts val="0"/>
              </a:spcBef>
              <a:spcAft>
                <a:spcPts val="0"/>
              </a:spcAft>
            </a:pPr>
            <a:r>
              <a:rPr lang="en-US" sz="1800" dirty="0" smtClean="0">
                <a:solidFill>
                  <a:prstClr val="black"/>
                </a:solidFill>
                <a:latin typeface="Calibri"/>
                <a:ea typeface="+mn-ea"/>
                <a:cs typeface="+mn-cs"/>
              </a:rPr>
              <a:t> </a:t>
            </a:r>
          </a:p>
        </p:txBody>
      </p:sp>
      <p:sp>
        <p:nvSpPr>
          <p:cNvPr id="16391" name="Rectangle 12"/>
          <p:cNvSpPr>
            <a:spLocks noChangeArrowheads="1"/>
          </p:cNvSpPr>
          <p:nvPr/>
        </p:nvSpPr>
        <p:spPr bwMode="auto">
          <a:xfrm>
            <a:off x="3100503" y="228600"/>
            <a:ext cx="2819400" cy="304800"/>
          </a:xfrm>
          <a:prstGeom prst="rect">
            <a:avLst/>
          </a:prstGeom>
          <a:solidFill>
            <a:srgbClr val="FCFF69"/>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Scientific Advisory </a:t>
            </a:r>
            <a:r>
              <a:rPr lang="en-US" sz="1800" b="1" dirty="0">
                <a:solidFill>
                  <a:prstClr val="black"/>
                </a:solidFill>
                <a:latin typeface="Calibri"/>
                <a:ea typeface="+mn-ea"/>
                <a:cs typeface="+mn-cs"/>
              </a:rPr>
              <a:t>Group</a:t>
            </a:r>
            <a:endParaRPr lang="en-US" sz="1800" i="1"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92" name="Rectangle 14"/>
          <p:cNvSpPr>
            <a:spLocks noChangeArrowheads="1"/>
          </p:cNvSpPr>
          <p:nvPr/>
        </p:nvSpPr>
        <p:spPr bwMode="auto">
          <a:xfrm>
            <a:off x="3100503" y="847614"/>
            <a:ext cx="1764313"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a:solidFill>
                  <a:prstClr val="black"/>
                </a:solidFill>
                <a:latin typeface="Calibri"/>
                <a:ea typeface="+mn-ea"/>
                <a:cs typeface="+mn-cs"/>
              </a:rPr>
              <a:t>OSG Consortium</a:t>
            </a:r>
          </a:p>
        </p:txBody>
      </p:sp>
      <p:sp>
        <p:nvSpPr>
          <p:cNvPr id="16394" name="Line 18"/>
          <p:cNvSpPr>
            <a:spLocks noChangeShapeType="1"/>
          </p:cNvSpPr>
          <p:nvPr/>
        </p:nvSpPr>
        <p:spPr bwMode="auto">
          <a:xfrm flipV="1">
            <a:off x="8048625" y="739774"/>
            <a:ext cx="14288" cy="1317625"/>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95" name="Oval 16"/>
          <p:cNvSpPr>
            <a:spLocks noChangeArrowheads="1"/>
          </p:cNvSpPr>
          <p:nvPr/>
        </p:nvSpPr>
        <p:spPr bwMode="auto">
          <a:xfrm>
            <a:off x="2971800" y="2349689"/>
            <a:ext cx="2362200" cy="1219200"/>
          </a:xfrm>
          <a:prstGeom prst="ellipse">
            <a:avLst/>
          </a:prstGeom>
          <a:gradFill rotWithShape="0">
            <a:gsLst>
              <a:gs pos="0">
                <a:srgbClr val="ACBEFF"/>
              </a:gs>
              <a:gs pos="100000">
                <a:srgbClr val="FFFB6F"/>
              </a:gs>
            </a:gsLst>
            <a:lin ang="5400000" scaled="1"/>
          </a:gradFill>
          <a:ln w="9525">
            <a:solidFill>
              <a:schemeClr val="tx1"/>
            </a:solidFill>
            <a:round/>
            <a:headEnd/>
            <a:tailEnd/>
          </a:ln>
        </p:spPr>
        <p:txBody>
          <a:bodyPr wrap="none" anchor="ctr">
            <a:prstTxWarp prst="textNoShape">
              <a:avLst/>
            </a:prstTxWarp>
          </a:bodyPr>
          <a:lstStyle/>
          <a:p>
            <a:pPr algn="ctr" defTabSz="457200" fontAlgn="auto">
              <a:spcBef>
                <a:spcPts val="0"/>
              </a:spcBef>
              <a:spcAft>
                <a:spcPts val="0"/>
              </a:spcAft>
            </a:pPr>
            <a:r>
              <a:rPr lang="en-US" sz="1800" b="1" dirty="0">
                <a:solidFill>
                  <a:prstClr val="black"/>
                </a:solidFill>
                <a:latin typeface="Calibri"/>
                <a:ea typeface="+mn-ea"/>
                <a:cs typeface="+mn-cs"/>
              </a:rPr>
              <a:t>Projects</a:t>
            </a:r>
          </a:p>
          <a:p>
            <a:pPr algn="ctr" defTabSz="457200" fontAlgn="auto">
              <a:spcBef>
                <a:spcPts val="0"/>
              </a:spcBef>
              <a:spcAft>
                <a:spcPts val="0"/>
              </a:spcAft>
            </a:pPr>
            <a:r>
              <a:rPr lang="en-US" sz="1800" dirty="0">
                <a:solidFill>
                  <a:prstClr val="black"/>
                </a:solidFill>
                <a:latin typeface="Calibri"/>
                <a:ea typeface="+mn-ea"/>
                <a:cs typeface="+mn-cs"/>
              </a:rPr>
              <a:t>Project Managers</a:t>
            </a: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dirty="0" smtClean="0">
                <a:solidFill>
                  <a:prstClr val="black"/>
                </a:solidFill>
                <a:latin typeface="Calibri"/>
                <a:ea typeface="+mn-ea"/>
                <a:cs typeface="+mn-cs"/>
              </a:rPr>
              <a:t>Satellite  </a:t>
            </a:r>
            <a:r>
              <a:rPr lang="en-US" sz="1800" dirty="0">
                <a:solidFill>
                  <a:prstClr val="black"/>
                </a:solidFill>
                <a:latin typeface="Calibri"/>
                <a:ea typeface="+mn-ea"/>
                <a:cs typeface="+mn-cs"/>
              </a:rPr>
              <a:t>Managers</a:t>
            </a:r>
          </a:p>
        </p:txBody>
      </p:sp>
      <p:sp>
        <p:nvSpPr>
          <p:cNvPr id="16396" name="Line 17"/>
          <p:cNvSpPr>
            <a:spLocks noChangeShapeType="1"/>
          </p:cNvSpPr>
          <p:nvPr/>
        </p:nvSpPr>
        <p:spPr bwMode="auto">
          <a:xfrm flipV="1">
            <a:off x="7072313" y="1662113"/>
            <a:ext cx="0" cy="381000"/>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97" name="Rectangle 13"/>
          <p:cNvSpPr>
            <a:spLocks noChangeArrowheads="1"/>
          </p:cNvSpPr>
          <p:nvPr/>
        </p:nvSpPr>
        <p:spPr bwMode="auto">
          <a:xfrm>
            <a:off x="5919904" y="1171575"/>
            <a:ext cx="2017596" cy="490538"/>
          </a:xfrm>
          <a:prstGeom prst="rect">
            <a:avLst/>
          </a:prstGeom>
          <a:solidFill>
            <a:srgbClr val="FCFF69"/>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r>
              <a:rPr lang="en-US" sz="1800" b="1" dirty="0">
                <a:solidFill>
                  <a:prstClr val="black"/>
                </a:solidFill>
                <a:latin typeface="Calibri"/>
                <a:ea typeface="+mn-ea"/>
                <a:cs typeface="+mn-cs"/>
              </a:rPr>
              <a:t>OSG Council</a:t>
            </a:r>
          </a:p>
          <a:p>
            <a:pPr algn="ctr" defTabSz="457200" fontAlgn="auto">
              <a:spcBef>
                <a:spcPts val="0"/>
              </a:spcBef>
              <a:spcAft>
                <a:spcPts val="0"/>
              </a:spcAft>
            </a:pPr>
            <a:r>
              <a:rPr lang="en-US" sz="1800" dirty="0">
                <a:solidFill>
                  <a:prstClr val="black"/>
                </a:solidFill>
                <a:latin typeface="Calibri"/>
                <a:ea typeface="+mn-ea"/>
                <a:cs typeface="+mn-cs"/>
              </a:rPr>
              <a:t>Council Chair</a:t>
            </a: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98" name="Line 20"/>
          <p:cNvSpPr>
            <a:spLocks noChangeShapeType="1"/>
          </p:cNvSpPr>
          <p:nvPr/>
        </p:nvSpPr>
        <p:spPr bwMode="auto">
          <a:xfrm>
            <a:off x="5334000" y="2982203"/>
            <a:ext cx="422415" cy="206922"/>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99" name="Line 22"/>
          <p:cNvSpPr>
            <a:spLocks noChangeShapeType="1"/>
          </p:cNvSpPr>
          <p:nvPr/>
        </p:nvSpPr>
        <p:spPr bwMode="auto">
          <a:xfrm flipV="1">
            <a:off x="614181" y="5940802"/>
            <a:ext cx="304800" cy="0"/>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00" name="Line 23"/>
          <p:cNvSpPr>
            <a:spLocks noChangeShapeType="1"/>
          </p:cNvSpPr>
          <p:nvPr/>
        </p:nvSpPr>
        <p:spPr bwMode="auto">
          <a:xfrm>
            <a:off x="147555" y="6201960"/>
            <a:ext cx="7620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05" name="Text Box 33"/>
          <p:cNvSpPr txBox="1">
            <a:spLocks noChangeArrowheads="1"/>
          </p:cNvSpPr>
          <p:nvPr/>
        </p:nvSpPr>
        <p:spPr bwMode="auto">
          <a:xfrm>
            <a:off x="909555" y="5788402"/>
            <a:ext cx="1582484"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a:solidFill>
                  <a:prstClr val="black"/>
                </a:solidFill>
                <a:latin typeface="Calibri"/>
                <a:ea typeface="+mn-ea"/>
                <a:cs typeface="+mn-cs"/>
              </a:rPr>
              <a:t>Line Reporting</a:t>
            </a:r>
          </a:p>
        </p:txBody>
      </p:sp>
      <p:sp>
        <p:nvSpPr>
          <p:cNvPr id="16406" name="Text Box 34"/>
          <p:cNvSpPr txBox="1">
            <a:spLocks noChangeArrowheads="1"/>
          </p:cNvSpPr>
          <p:nvPr/>
        </p:nvSpPr>
        <p:spPr bwMode="auto">
          <a:xfrm>
            <a:off x="926962" y="6340459"/>
            <a:ext cx="1031051"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smtClean="0">
                <a:solidFill>
                  <a:prstClr val="black"/>
                </a:solidFill>
                <a:latin typeface="Calibri"/>
                <a:ea typeface="+mn-ea"/>
                <a:cs typeface="+mn-cs"/>
              </a:rPr>
              <a:t>Advisory</a:t>
            </a:r>
            <a:endParaRPr lang="en-US" sz="1800" dirty="0">
              <a:solidFill>
                <a:prstClr val="black"/>
              </a:solidFill>
              <a:latin typeface="Calibri"/>
              <a:ea typeface="+mn-ea"/>
              <a:cs typeface="+mn-cs"/>
            </a:endParaRPr>
          </a:p>
        </p:txBody>
      </p:sp>
      <p:sp>
        <p:nvSpPr>
          <p:cNvPr id="16407" name="Text Box 35"/>
          <p:cNvSpPr txBox="1">
            <a:spLocks noChangeArrowheads="1"/>
          </p:cNvSpPr>
          <p:nvPr/>
        </p:nvSpPr>
        <p:spPr bwMode="auto">
          <a:xfrm>
            <a:off x="919908" y="6063460"/>
            <a:ext cx="1428596"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smtClean="0">
                <a:solidFill>
                  <a:prstClr val="black"/>
                </a:solidFill>
                <a:latin typeface="Calibri"/>
                <a:ea typeface="+mn-ea"/>
                <a:cs typeface="+mn-cs"/>
              </a:rPr>
              <a:t>Contributory</a:t>
            </a:r>
            <a:endParaRPr lang="en-US" sz="1800" dirty="0">
              <a:solidFill>
                <a:prstClr val="black"/>
              </a:solidFill>
              <a:latin typeface="Calibri"/>
              <a:ea typeface="+mn-ea"/>
              <a:cs typeface="+mn-cs"/>
            </a:endParaRPr>
          </a:p>
        </p:txBody>
      </p:sp>
      <p:sp>
        <p:nvSpPr>
          <p:cNvPr id="16408" name="Line 38"/>
          <p:cNvSpPr>
            <a:spLocks noChangeShapeType="1"/>
          </p:cNvSpPr>
          <p:nvPr/>
        </p:nvSpPr>
        <p:spPr bwMode="auto">
          <a:xfrm>
            <a:off x="5351464" y="533401"/>
            <a:ext cx="568440" cy="638174"/>
          </a:xfrm>
          <a:prstGeom prst="line">
            <a:avLst/>
          </a:prstGeom>
          <a:noFill/>
          <a:ln w="38100">
            <a:solidFill>
              <a:schemeClr val="tx1"/>
            </a:solidFill>
            <a:prstDash val="sysDot"/>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09" name="Line 39"/>
          <p:cNvSpPr>
            <a:spLocks noChangeShapeType="1"/>
          </p:cNvSpPr>
          <p:nvPr/>
        </p:nvSpPr>
        <p:spPr bwMode="auto">
          <a:xfrm>
            <a:off x="347481" y="6494348"/>
            <a:ext cx="533400" cy="0"/>
          </a:xfrm>
          <a:prstGeom prst="line">
            <a:avLst/>
          </a:prstGeom>
          <a:noFill/>
          <a:ln w="38100">
            <a:solidFill>
              <a:schemeClr val="tx1"/>
            </a:solidFill>
            <a:prstDash val="sysDot"/>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11" name="Line 28"/>
          <p:cNvSpPr>
            <a:spLocks noChangeShapeType="1"/>
          </p:cNvSpPr>
          <p:nvPr/>
        </p:nvSpPr>
        <p:spPr bwMode="auto">
          <a:xfrm>
            <a:off x="2376471" y="4206428"/>
            <a:ext cx="5334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15" name="Rectangle 10"/>
          <p:cNvSpPr>
            <a:spLocks noChangeArrowheads="1"/>
          </p:cNvSpPr>
          <p:nvPr/>
        </p:nvSpPr>
        <p:spPr bwMode="auto">
          <a:xfrm>
            <a:off x="2957995" y="4628507"/>
            <a:ext cx="2379663" cy="578493"/>
          </a:xfrm>
          <a:prstGeom prst="rect">
            <a:avLst/>
          </a:prstGeom>
          <a:gradFill flip="none" rotWithShape="1">
            <a:gsLst>
              <a:gs pos="0">
                <a:srgbClr val="ACBEFF"/>
              </a:gs>
              <a:gs pos="100000">
                <a:srgbClr val="FFFF00"/>
              </a:gs>
            </a:gsLst>
            <a:lin ang="5400000" scaled="0"/>
            <a:tileRect/>
          </a:gra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i="1" dirty="0" smtClean="0">
                <a:solidFill>
                  <a:prstClr val="black"/>
                </a:solidFill>
                <a:latin typeface="Calibri"/>
                <a:ea typeface="+mn-ea"/>
                <a:cs typeface="+mn-cs"/>
              </a:rPr>
              <a:t>Communities</a:t>
            </a:r>
            <a:endParaRPr lang="en-US" sz="1800" i="1"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416" name="Line 28"/>
          <p:cNvSpPr>
            <a:spLocks noChangeShapeType="1"/>
          </p:cNvSpPr>
          <p:nvPr/>
        </p:nvSpPr>
        <p:spPr bwMode="auto">
          <a:xfrm flipV="1">
            <a:off x="5257800" y="4229100"/>
            <a:ext cx="533400" cy="10434"/>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17" name="Line 28"/>
          <p:cNvSpPr>
            <a:spLocks noChangeShapeType="1"/>
          </p:cNvSpPr>
          <p:nvPr/>
        </p:nvSpPr>
        <p:spPr bwMode="auto">
          <a:xfrm>
            <a:off x="2376472" y="4849456"/>
            <a:ext cx="5334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37" name="Line 28"/>
          <p:cNvSpPr>
            <a:spLocks noChangeShapeType="1"/>
          </p:cNvSpPr>
          <p:nvPr/>
        </p:nvSpPr>
        <p:spPr bwMode="auto">
          <a:xfrm flipV="1">
            <a:off x="2362200" y="1428417"/>
            <a:ext cx="3557704"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38" name="Rectangle 10"/>
          <p:cNvSpPr>
            <a:spLocks noChangeArrowheads="1"/>
          </p:cNvSpPr>
          <p:nvPr/>
        </p:nvSpPr>
        <p:spPr bwMode="auto">
          <a:xfrm>
            <a:off x="2909871" y="3956065"/>
            <a:ext cx="2379663" cy="461963"/>
          </a:xfrm>
          <a:prstGeom prst="rect">
            <a:avLst/>
          </a:prstGeom>
          <a:gradFill flip="none" rotWithShape="1">
            <a:gsLst>
              <a:gs pos="0">
                <a:srgbClr val="ACBEFF"/>
              </a:gs>
              <a:gs pos="100000">
                <a:srgbClr val="FFFF00"/>
              </a:gs>
            </a:gsLst>
            <a:lin ang="5400000" scaled="0"/>
            <a:tileRect/>
          </a:gra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r>
              <a:rPr lang="en-US" sz="1800" i="1" dirty="0" smtClean="0">
                <a:solidFill>
                  <a:prstClr val="black"/>
                </a:solidFill>
                <a:latin typeface="Calibri"/>
                <a:ea typeface="+mn-ea"/>
                <a:cs typeface="+mn-cs"/>
              </a:rPr>
              <a:t>Technologies &amp; Software</a:t>
            </a:r>
            <a:endParaRPr lang="en-US" sz="1800" dirty="0">
              <a:solidFill>
                <a:prstClr val="black"/>
              </a:solidFill>
              <a:latin typeface="Calibri"/>
              <a:ea typeface="+mn-ea"/>
              <a:cs typeface="+mn-cs"/>
            </a:endParaRPr>
          </a:p>
        </p:txBody>
      </p:sp>
      <p:sp>
        <p:nvSpPr>
          <p:cNvPr id="41" name="Line 28"/>
          <p:cNvSpPr>
            <a:spLocks noChangeShapeType="1"/>
          </p:cNvSpPr>
          <p:nvPr/>
        </p:nvSpPr>
        <p:spPr bwMode="auto">
          <a:xfrm>
            <a:off x="2492039" y="2982201"/>
            <a:ext cx="510725" cy="1"/>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44" name="Rectangle 14"/>
          <p:cNvSpPr>
            <a:spLocks noChangeArrowheads="1"/>
          </p:cNvSpPr>
          <p:nvPr/>
        </p:nvSpPr>
        <p:spPr bwMode="auto">
          <a:xfrm>
            <a:off x="614181" y="225623"/>
            <a:ext cx="1659429"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smtClean="0">
                <a:solidFill>
                  <a:prstClr val="black"/>
                </a:solidFill>
                <a:latin typeface="Calibri"/>
                <a:ea typeface="+mn-ea"/>
                <a:cs typeface="+mn-cs"/>
              </a:rPr>
              <a:t>OSG 2011-2016</a:t>
            </a:r>
            <a:endParaRPr lang="en-US" sz="1800" b="1" dirty="0">
              <a:solidFill>
                <a:prstClr val="black"/>
              </a:solidFill>
              <a:latin typeface="Calibri"/>
              <a:ea typeface="+mn-ea"/>
              <a:cs typeface="+mn-cs"/>
            </a:endParaRPr>
          </a:p>
        </p:txBody>
      </p:sp>
      <p:sp>
        <p:nvSpPr>
          <p:cNvPr id="49" name="Line 28"/>
          <p:cNvSpPr>
            <a:spLocks noChangeShapeType="1"/>
          </p:cNvSpPr>
          <p:nvPr/>
        </p:nvSpPr>
        <p:spPr bwMode="auto">
          <a:xfrm>
            <a:off x="5299215" y="4849456"/>
            <a:ext cx="4572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36" name="Rectangle 35"/>
          <p:cNvSpPr/>
          <p:nvPr/>
        </p:nvSpPr>
        <p:spPr>
          <a:xfrm>
            <a:off x="5919904" y="2895600"/>
            <a:ext cx="2576396" cy="1371600"/>
          </a:xfrm>
          <a:prstGeom prst="rect">
            <a:avLst/>
          </a:prstGeom>
          <a:noFill/>
          <a:ln w="9525" cap="flat" cmpd="sng" algn="ctr">
            <a:solidFill>
              <a:schemeClr val="tx1"/>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endParaRPr lang="en-US" sz="1800">
              <a:solidFill>
                <a:prstClr val="white"/>
              </a:solidFill>
              <a:latin typeface="Calibri"/>
            </a:endParaRPr>
          </a:p>
        </p:txBody>
      </p:sp>
      <p:sp>
        <p:nvSpPr>
          <p:cNvPr id="43" name="TextBox 42"/>
          <p:cNvSpPr txBox="1"/>
          <p:nvPr/>
        </p:nvSpPr>
        <p:spPr>
          <a:xfrm>
            <a:off x="6457316" y="6201960"/>
            <a:ext cx="1726104" cy="646331"/>
          </a:xfrm>
          <a:prstGeom prst="rect">
            <a:avLst/>
          </a:prstGeom>
          <a:noFill/>
        </p:spPr>
        <p:txBody>
          <a:bodyPr wrap="none" rtlCol="0">
            <a:spAutoFit/>
          </a:bodyPr>
          <a:lstStyle/>
          <a:p>
            <a:pPr defTabSz="457200" fontAlgn="auto">
              <a:spcBef>
                <a:spcPts val="0"/>
              </a:spcBef>
              <a:spcAft>
                <a:spcPts val="0"/>
              </a:spcAft>
            </a:pPr>
            <a:r>
              <a:rPr lang="en-US" sz="1800" b="1" dirty="0" smtClean="0">
                <a:solidFill>
                  <a:prstClr val="black"/>
                </a:solidFill>
                <a:latin typeface="Calibri"/>
                <a:ea typeface="+mn-ea"/>
                <a:cs typeface="+mn-cs"/>
              </a:rPr>
              <a:t>Executive Board</a:t>
            </a:r>
          </a:p>
          <a:p>
            <a:pPr defTabSz="457200" fontAlgn="auto">
              <a:spcBef>
                <a:spcPts val="0"/>
              </a:spcBef>
              <a:spcAft>
                <a:spcPts val="0"/>
              </a:spcAft>
            </a:pPr>
            <a:endParaRPr lang="en-US" sz="1800" dirty="0">
              <a:solidFill>
                <a:prstClr val="black"/>
              </a:solidFill>
              <a:latin typeface="Calibri"/>
              <a:ea typeface="+mn-ea"/>
              <a:cs typeface="+mn-cs"/>
            </a:endParaRPr>
          </a:p>
        </p:txBody>
      </p:sp>
      <p:sp>
        <p:nvSpPr>
          <p:cNvPr id="39" name="Rectangle 7"/>
          <p:cNvSpPr>
            <a:spLocks noChangeArrowheads="1"/>
          </p:cNvSpPr>
          <p:nvPr/>
        </p:nvSpPr>
        <p:spPr bwMode="auto">
          <a:xfrm>
            <a:off x="6146480" y="2140250"/>
            <a:ext cx="2152700" cy="274639"/>
          </a:xfrm>
          <a:prstGeom prst="rect">
            <a:avLst/>
          </a:prstGeom>
          <a:solidFill>
            <a:srgbClr val="ACBEFF"/>
          </a:solidFill>
          <a:ln w="9525">
            <a:solidFill>
              <a:schemeClr val="tx1"/>
            </a:solidFill>
            <a:miter lim="800000"/>
            <a:headEnd/>
            <a:tailEnd/>
          </a:ln>
        </p:spPr>
        <p:txBody>
          <a:bodyPr wrap="none" tIns="0" bIns="0" anchor="ctr">
            <a:prstTxWarp prst="textNoShape">
              <a:avLst/>
            </a:prstTxWarp>
          </a:bodyPr>
          <a:lstStyle/>
          <a:p>
            <a:pPr algn="ctr" defTabSz="457200" fontAlgn="auto">
              <a:spcBef>
                <a:spcPts val="0"/>
              </a:spcBef>
              <a:spcAft>
                <a:spcPts val="0"/>
              </a:spcAft>
            </a:pPr>
            <a:r>
              <a:rPr lang="en-US" sz="1800" b="1" dirty="0">
                <a:solidFill>
                  <a:prstClr val="black"/>
                </a:solidFill>
                <a:latin typeface="Calibri"/>
                <a:ea typeface="+mn-ea"/>
                <a:cs typeface="+mn-cs"/>
              </a:rPr>
              <a:t>OSG PI and Co-</a:t>
            </a:r>
            <a:r>
              <a:rPr lang="en-US" sz="1800" b="1" dirty="0" smtClean="0">
                <a:solidFill>
                  <a:prstClr val="black"/>
                </a:solidFill>
                <a:latin typeface="Calibri"/>
                <a:ea typeface="+mn-ea"/>
                <a:cs typeface="+mn-cs"/>
              </a:rPr>
              <a:t>PIs</a:t>
            </a:r>
            <a:endParaRPr lang="en-US" sz="1800" b="1" dirty="0">
              <a:solidFill>
                <a:prstClr val="black"/>
              </a:solidFill>
              <a:latin typeface="Calibri"/>
              <a:ea typeface="+mn-ea"/>
              <a:cs typeface="+mn-cs"/>
            </a:endParaRPr>
          </a:p>
        </p:txBody>
      </p:sp>
      <p:sp>
        <p:nvSpPr>
          <p:cNvPr id="32" name="Text Box 26"/>
          <p:cNvSpPr txBox="1">
            <a:spLocks noChangeArrowheads="1"/>
          </p:cNvSpPr>
          <p:nvPr/>
        </p:nvSpPr>
        <p:spPr bwMode="auto">
          <a:xfrm>
            <a:off x="6121390" y="2184731"/>
            <a:ext cx="2195498" cy="707886"/>
          </a:xfrm>
          <a:prstGeom prst="rect">
            <a:avLst/>
          </a:prstGeom>
          <a:solidFill>
            <a:schemeClr val="bg1"/>
          </a:solidFill>
          <a:ln w="38100" cmpd="sng">
            <a:solidFill>
              <a:srgbClr val="FF0000"/>
            </a:solidFill>
            <a:miter lim="800000"/>
            <a:headEnd/>
            <a:tailEnd/>
          </a:ln>
        </p:spPr>
        <p:txBody>
          <a:bodyPr wrap="square">
            <a:spAutoFit/>
          </a:bodyPr>
          <a:lstStyle/>
          <a:p>
            <a:pPr algn="ctr" defTabSz="457200" eaLnBrk="0" fontAlgn="auto" hangingPunct="0">
              <a:spcBef>
                <a:spcPts val="0"/>
              </a:spcBef>
              <a:spcAft>
                <a:spcPts val="0"/>
              </a:spcAft>
            </a:pPr>
            <a:r>
              <a:rPr lang="en-US" dirty="0" smtClean="0">
                <a:solidFill>
                  <a:srgbClr val="C70000"/>
                </a:solidFill>
                <a:latin typeface="Arial"/>
                <a:ea typeface="+mn-ea"/>
                <a:cs typeface="Arial"/>
              </a:rPr>
              <a:t>2006-2011</a:t>
            </a:r>
          </a:p>
          <a:p>
            <a:pPr algn="ctr" defTabSz="457200" eaLnBrk="0" fontAlgn="auto" hangingPunct="0">
              <a:spcBef>
                <a:spcPts val="0"/>
              </a:spcBef>
              <a:spcAft>
                <a:spcPts val="0"/>
              </a:spcAft>
            </a:pPr>
            <a:r>
              <a:rPr lang="en-US" dirty="0" smtClean="0">
                <a:solidFill>
                  <a:srgbClr val="C70000"/>
                </a:solidFill>
                <a:latin typeface="Arial"/>
                <a:ea typeface="+mn-ea"/>
                <a:cs typeface="Arial"/>
              </a:rPr>
              <a:t>OSG Project</a:t>
            </a:r>
            <a:endParaRPr lang="en-US" dirty="0">
              <a:solidFill>
                <a:srgbClr val="C70000"/>
              </a:solidFill>
              <a:latin typeface="Arial"/>
              <a:ea typeface="+mn-ea"/>
              <a:cs typeface="Arial"/>
            </a:endParaRPr>
          </a:p>
        </p:txBody>
      </p:sp>
      <p:sp>
        <p:nvSpPr>
          <p:cNvPr id="33" name="TextBox 32"/>
          <p:cNvSpPr txBox="1"/>
          <p:nvPr/>
        </p:nvSpPr>
        <p:spPr>
          <a:xfrm>
            <a:off x="4254500" y="458106"/>
            <a:ext cx="4889500" cy="830997"/>
          </a:xfrm>
          <a:prstGeom prst="rect">
            <a:avLst/>
          </a:prstGeom>
          <a:solidFill>
            <a:srgbClr val="FFFFFF"/>
          </a:solidFill>
          <a:ln w="57150" cmpd="sng">
            <a:solidFill>
              <a:srgbClr val="FF0000"/>
            </a:solidFill>
          </a:ln>
        </p:spPr>
        <p:txBody>
          <a:bodyPr wrap="square" rtlCol="0">
            <a:spAutoFit/>
          </a:bodyPr>
          <a:lstStyle/>
          <a:p>
            <a:pPr algn="ctr" defTabSz="457200" fontAlgn="auto">
              <a:spcBef>
                <a:spcPts val="0"/>
              </a:spcBef>
              <a:spcAft>
                <a:spcPts val="0"/>
              </a:spcAft>
            </a:pPr>
            <a:r>
              <a:rPr lang="en-US" sz="2400" dirty="0">
                <a:solidFill>
                  <a:srgbClr val="C70000"/>
                </a:solidFill>
                <a:latin typeface="Calibri"/>
                <a:ea typeface="+mn-ea"/>
                <a:cs typeface="+mn-cs"/>
              </a:rPr>
              <a:t>5</a:t>
            </a:r>
            <a:r>
              <a:rPr lang="en-US" sz="2400" dirty="0" smtClean="0">
                <a:solidFill>
                  <a:srgbClr val="C70000"/>
                </a:solidFill>
                <a:latin typeface="Calibri"/>
                <a:ea typeface="+mn-ea"/>
                <a:cs typeface="+mn-cs"/>
              </a:rPr>
              <a:t> Program Offices across DOE and NSF contributing to a Single Project</a:t>
            </a:r>
            <a:endParaRPr lang="en-US" sz="2400" dirty="0">
              <a:solidFill>
                <a:srgbClr val="C70000"/>
              </a:solidFill>
              <a:latin typeface="Calibri"/>
              <a:ea typeface="+mn-ea"/>
              <a:cs typeface="+mn-cs"/>
            </a:endParaRPr>
          </a:p>
        </p:txBody>
      </p:sp>
      <p:cxnSp>
        <p:nvCxnSpPr>
          <p:cNvPr id="34" name="Straight Arrow Connector 33"/>
          <p:cNvCxnSpPr/>
          <p:nvPr/>
        </p:nvCxnSpPr>
        <p:spPr>
          <a:xfrm>
            <a:off x="7297106" y="1267136"/>
            <a:ext cx="0" cy="75817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a:off x="6656325" y="1289103"/>
            <a:ext cx="0" cy="75817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p:nvPr/>
        </p:nvCxnSpPr>
        <p:spPr>
          <a:xfrm>
            <a:off x="8236906" y="1289103"/>
            <a:ext cx="0" cy="75817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p:nvPr/>
        </p:nvCxnSpPr>
        <p:spPr>
          <a:xfrm>
            <a:off x="7796640" y="1289103"/>
            <a:ext cx="0" cy="75817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p:nvPr/>
        </p:nvCxnSpPr>
        <p:spPr>
          <a:xfrm>
            <a:off x="6077906" y="1289103"/>
            <a:ext cx="0" cy="75817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24</a:t>
            </a:fld>
            <a:endParaRPr lang="en-US">
              <a:solidFill>
                <a:prstClr val="black">
                  <a:tint val="75000"/>
                </a:prstClr>
              </a:solidFill>
              <a:latin typeface="Calibri"/>
            </a:endParaRPr>
          </a:p>
        </p:txBody>
      </p:sp>
    </p:spTree>
    <p:extLst>
      <p:ext uri="{BB962C8B-B14F-4D97-AF65-F5344CB8AC3E}">
        <p14:creationId xmlns:p14="http://schemas.microsoft.com/office/powerpoint/2010/main" val="133468471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236538" y="2108200"/>
            <a:ext cx="1985962" cy="1222375"/>
          </a:xfrm>
          <a:prstGeom prst="ellipse">
            <a:avLst/>
          </a:prstGeom>
          <a:no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7411" name="TextBox 5"/>
          <p:cNvSpPr txBox="1">
            <a:spLocks noChangeArrowheads="1"/>
          </p:cNvSpPr>
          <p:nvPr/>
        </p:nvSpPr>
        <p:spPr bwMode="auto">
          <a:xfrm>
            <a:off x="453796" y="2262188"/>
            <a:ext cx="1481596" cy="707886"/>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a:solidFill>
                  <a:srgbClr val="1F497D"/>
                </a:solidFill>
                <a:latin typeface="Calibri"/>
                <a:ea typeface="+mn-ea"/>
                <a:cs typeface="+mn-cs"/>
              </a:rPr>
              <a:t>Science </a:t>
            </a:r>
          </a:p>
          <a:p>
            <a:pPr algn="ctr" defTabSz="457200" fontAlgn="auto">
              <a:spcBef>
                <a:spcPts val="0"/>
              </a:spcBef>
              <a:spcAft>
                <a:spcPts val="0"/>
              </a:spcAft>
            </a:pPr>
            <a:r>
              <a:rPr lang="en-US" sz="1800" dirty="0">
                <a:solidFill>
                  <a:srgbClr val="1F497D"/>
                </a:solidFill>
                <a:latin typeface="Calibri"/>
                <a:ea typeface="+mn-ea"/>
                <a:cs typeface="+mn-cs"/>
              </a:rPr>
              <a:t>Community</a:t>
            </a:r>
          </a:p>
        </p:txBody>
      </p:sp>
      <p:sp>
        <p:nvSpPr>
          <p:cNvPr id="8" name="Oval 7"/>
          <p:cNvSpPr/>
          <p:nvPr/>
        </p:nvSpPr>
        <p:spPr>
          <a:xfrm>
            <a:off x="266700" y="3517900"/>
            <a:ext cx="2220913" cy="1204913"/>
          </a:xfrm>
          <a:prstGeom prst="ellipse">
            <a:avLst/>
          </a:prstGeom>
          <a:noFill/>
          <a:ln w="28575"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7413" name="TextBox 8"/>
          <p:cNvSpPr txBox="1">
            <a:spLocks noChangeArrowheads="1"/>
          </p:cNvSpPr>
          <p:nvPr/>
        </p:nvSpPr>
        <p:spPr bwMode="auto">
          <a:xfrm>
            <a:off x="227013" y="3681413"/>
            <a:ext cx="2139950" cy="707886"/>
          </a:xfrm>
          <a:prstGeom prst="rect">
            <a:avLst/>
          </a:prstGeom>
          <a:noFill/>
          <a:ln w="28575">
            <a:noFill/>
            <a:round/>
            <a:headEnd/>
            <a:tailEnd/>
          </a:ln>
        </p:spPr>
        <p:txBody>
          <a:bodyPr>
            <a:prstTxWarp prst="textNoShape">
              <a:avLst/>
            </a:prstTxWarp>
            <a:spAutoFit/>
          </a:bodyPr>
          <a:lstStyle/>
          <a:p>
            <a:pPr algn="ctr" defTabSz="457200" fontAlgn="auto">
              <a:spcBef>
                <a:spcPts val="0"/>
              </a:spcBef>
              <a:spcAft>
                <a:spcPts val="0"/>
              </a:spcAft>
            </a:pPr>
            <a:r>
              <a:rPr lang="en-US" sz="1800">
                <a:solidFill>
                  <a:srgbClr val="1F497D"/>
                </a:solidFill>
                <a:latin typeface="Calibri"/>
                <a:ea typeface="+mn-ea"/>
                <a:cs typeface="+mn-cs"/>
              </a:rPr>
              <a:t>Software</a:t>
            </a:r>
          </a:p>
          <a:p>
            <a:pPr algn="ctr" defTabSz="457200" fontAlgn="auto">
              <a:spcBef>
                <a:spcPts val="0"/>
              </a:spcBef>
              <a:spcAft>
                <a:spcPts val="0"/>
              </a:spcAft>
            </a:pPr>
            <a:r>
              <a:rPr lang="en-US" sz="1800">
                <a:solidFill>
                  <a:srgbClr val="1F497D"/>
                </a:solidFill>
                <a:latin typeface="Calibri"/>
                <a:ea typeface="+mn-ea"/>
                <a:cs typeface="+mn-cs"/>
              </a:rPr>
              <a:t>Provider</a:t>
            </a:r>
          </a:p>
        </p:txBody>
      </p:sp>
      <p:cxnSp>
        <p:nvCxnSpPr>
          <p:cNvPr id="13" name="Straight Arrow Connector 12"/>
          <p:cNvCxnSpPr>
            <a:stCxn id="5" idx="5"/>
          </p:cNvCxnSpPr>
          <p:nvPr/>
        </p:nvCxnSpPr>
        <p:spPr>
          <a:xfrm rot="16200000" flipH="1">
            <a:off x="2262188" y="2820988"/>
            <a:ext cx="366712" cy="1027112"/>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2940050" y="3316288"/>
            <a:ext cx="1657350" cy="1416050"/>
          </a:xfrm>
          <a:prstGeom prst="rect">
            <a:avLst/>
          </a:prstGeom>
          <a:noFill/>
          <a:ln w="38100" cap="flat" cmpd="sng" algn="ctr">
            <a:solidFill>
              <a:schemeClr val="accent1">
                <a:shade val="95000"/>
                <a:satMod val="105000"/>
              </a:schemeClr>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7416" name="TextBox 15"/>
          <p:cNvSpPr txBox="1">
            <a:spLocks noChangeArrowheads="1"/>
          </p:cNvSpPr>
          <p:nvPr/>
        </p:nvSpPr>
        <p:spPr bwMode="auto">
          <a:xfrm>
            <a:off x="3129968" y="3664634"/>
            <a:ext cx="1277513" cy="923330"/>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u="sng" dirty="0" smtClean="0">
                <a:solidFill>
                  <a:srgbClr val="C70000"/>
                </a:solidFill>
                <a:latin typeface="Calibri"/>
                <a:ea typeface="+mn-ea"/>
                <a:cs typeface="+mn-cs"/>
              </a:rPr>
              <a:t>OSG</a:t>
            </a:r>
          </a:p>
          <a:p>
            <a:pPr algn="ctr" defTabSz="457200" fontAlgn="auto">
              <a:spcBef>
                <a:spcPts val="0"/>
              </a:spcBef>
              <a:spcAft>
                <a:spcPts val="0"/>
              </a:spcAft>
            </a:pPr>
            <a:r>
              <a:rPr lang="en-US" sz="1800" u="sng" dirty="0" smtClean="0">
                <a:solidFill>
                  <a:srgbClr val="C70000"/>
                </a:solidFill>
                <a:latin typeface="Calibri"/>
                <a:ea typeface="+mn-ea"/>
                <a:cs typeface="+mn-cs"/>
              </a:rPr>
              <a:t>Consortium</a:t>
            </a:r>
          </a:p>
          <a:p>
            <a:pPr algn="ctr" defTabSz="457200" fontAlgn="auto">
              <a:spcBef>
                <a:spcPts val="0"/>
              </a:spcBef>
              <a:spcAft>
                <a:spcPts val="0"/>
              </a:spcAft>
            </a:pPr>
            <a:r>
              <a:rPr lang="en-US" sz="1800" u="sng" dirty="0" smtClean="0">
                <a:solidFill>
                  <a:srgbClr val="C70000"/>
                </a:solidFill>
                <a:latin typeface="Calibri"/>
                <a:ea typeface="+mn-ea"/>
                <a:cs typeface="+mn-cs"/>
              </a:rPr>
              <a:t>&amp; Council</a:t>
            </a:r>
            <a:endParaRPr lang="en-US" sz="1800" u="sng" dirty="0">
              <a:solidFill>
                <a:srgbClr val="C70000"/>
              </a:solidFill>
              <a:latin typeface="Calibri"/>
              <a:ea typeface="+mn-ea"/>
              <a:cs typeface="+mn-cs"/>
            </a:endParaRPr>
          </a:p>
        </p:txBody>
      </p:sp>
      <p:sp>
        <p:nvSpPr>
          <p:cNvPr id="18" name="Rectangle 17"/>
          <p:cNvSpPr/>
          <p:nvPr/>
        </p:nvSpPr>
        <p:spPr>
          <a:xfrm>
            <a:off x="5319713" y="3360738"/>
            <a:ext cx="1562100" cy="1416050"/>
          </a:xfrm>
          <a:prstGeom prst="rect">
            <a:avLst/>
          </a:prstGeom>
          <a:noFill/>
          <a:ln w="38100" cap="flat" cmpd="sng" algn="ctr">
            <a:solidFill>
              <a:schemeClr val="accent1">
                <a:shade val="95000"/>
                <a:satMod val="105000"/>
              </a:schemeClr>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7418" name="TextBox 18"/>
          <p:cNvSpPr txBox="1">
            <a:spLocks noChangeArrowheads="1"/>
          </p:cNvSpPr>
          <p:nvPr/>
        </p:nvSpPr>
        <p:spPr bwMode="auto">
          <a:xfrm>
            <a:off x="5546725" y="3700463"/>
            <a:ext cx="851515" cy="646331"/>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u="sng" dirty="0" smtClean="0">
                <a:solidFill>
                  <a:srgbClr val="C70000"/>
                </a:solidFill>
                <a:latin typeface="Calibri"/>
                <a:ea typeface="+mn-ea"/>
                <a:cs typeface="+mn-cs"/>
              </a:rPr>
              <a:t>OSG</a:t>
            </a:r>
          </a:p>
          <a:p>
            <a:pPr algn="ctr" defTabSz="457200" fontAlgn="auto">
              <a:spcBef>
                <a:spcPts val="0"/>
              </a:spcBef>
              <a:spcAft>
                <a:spcPts val="0"/>
              </a:spcAft>
            </a:pPr>
            <a:r>
              <a:rPr lang="en-US" sz="1800" u="sng" dirty="0" smtClean="0">
                <a:solidFill>
                  <a:srgbClr val="C70000"/>
                </a:solidFill>
                <a:latin typeface="Calibri"/>
                <a:ea typeface="+mn-ea"/>
                <a:cs typeface="+mn-cs"/>
              </a:rPr>
              <a:t>Project</a:t>
            </a:r>
            <a:endParaRPr lang="en-US" sz="1800" u="sng" dirty="0">
              <a:solidFill>
                <a:srgbClr val="C70000"/>
              </a:solidFill>
              <a:latin typeface="Calibri"/>
              <a:ea typeface="+mn-ea"/>
              <a:cs typeface="+mn-cs"/>
            </a:endParaRPr>
          </a:p>
        </p:txBody>
      </p:sp>
      <p:sp>
        <p:nvSpPr>
          <p:cNvPr id="17419" name="TextBox 19"/>
          <p:cNvSpPr txBox="1">
            <a:spLocks noChangeArrowheads="1"/>
          </p:cNvSpPr>
          <p:nvPr/>
        </p:nvSpPr>
        <p:spPr bwMode="auto">
          <a:xfrm>
            <a:off x="8047038" y="3475038"/>
            <a:ext cx="740457" cy="400110"/>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a:solidFill>
                  <a:srgbClr val="1F497D"/>
                </a:solidFill>
                <a:latin typeface="Calibri"/>
                <a:ea typeface="+mn-ea"/>
                <a:cs typeface="+mn-cs"/>
              </a:rPr>
              <a:t>DOE</a:t>
            </a:r>
          </a:p>
        </p:txBody>
      </p:sp>
      <p:grpSp>
        <p:nvGrpSpPr>
          <p:cNvPr id="2" name="Group 20"/>
          <p:cNvGrpSpPr>
            <a:grpSpLocks/>
          </p:cNvGrpSpPr>
          <p:nvPr/>
        </p:nvGrpSpPr>
        <p:grpSpPr bwMode="auto">
          <a:xfrm>
            <a:off x="6938961" y="3703637"/>
            <a:ext cx="1826348" cy="731995"/>
            <a:chOff x="7048602" y="3114202"/>
            <a:chExt cx="1826642" cy="731679"/>
          </a:xfrm>
        </p:grpSpPr>
        <p:sp>
          <p:nvSpPr>
            <p:cNvPr id="17445" name="TextBox 21"/>
            <p:cNvSpPr txBox="1">
              <a:spLocks noChangeArrowheads="1"/>
            </p:cNvSpPr>
            <p:nvPr/>
          </p:nvSpPr>
          <p:spPr bwMode="auto">
            <a:xfrm>
              <a:off x="8177505" y="3445944"/>
              <a:ext cx="697739" cy="399937"/>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a:solidFill>
                    <a:srgbClr val="1F497D"/>
                  </a:solidFill>
                  <a:latin typeface="Calibri"/>
                  <a:ea typeface="+mn-ea"/>
                  <a:cs typeface="+mn-cs"/>
                </a:rPr>
                <a:t>NSF</a:t>
              </a:r>
            </a:p>
          </p:txBody>
        </p:sp>
        <p:cxnSp>
          <p:nvCxnSpPr>
            <p:cNvPr id="23" name="Straight Arrow Connector 22"/>
            <p:cNvCxnSpPr/>
            <p:nvPr/>
          </p:nvCxnSpPr>
          <p:spPr>
            <a:xfrm rot="10800000">
              <a:off x="7048602" y="3114202"/>
              <a:ext cx="724016" cy="158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rot="10800000">
              <a:off x="7048602" y="3675934"/>
              <a:ext cx="724016" cy="158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26" name="Oval 25"/>
          <p:cNvSpPr/>
          <p:nvPr/>
        </p:nvSpPr>
        <p:spPr>
          <a:xfrm>
            <a:off x="2901950" y="0"/>
            <a:ext cx="3829050" cy="1992313"/>
          </a:xfrm>
          <a:prstGeom prst="ellipse">
            <a:avLst/>
          </a:prstGeom>
          <a:noFill/>
          <a:ln w="38100" cap="flat" cmpd="sng" algn="ctr">
            <a:solidFill>
              <a:schemeClr val="accent1">
                <a:shade val="95000"/>
                <a:satMod val="105000"/>
              </a:schemeClr>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7422" name="TextBox 26"/>
          <p:cNvSpPr txBox="1">
            <a:spLocks noChangeArrowheads="1"/>
          </p:cNvSpPr>
          <p:nvPr/>
        </p:nvSpPr>
        <p:spPr bwMode="auto">
          <a:xfrm>
            <a:off x="3289300" y="292100"/>
            <a:ext cx="3171825" cy="1015663"/>
          </a:xfrm>
          <a:prstGeom prst="rect">
            <a:avLst/>
          </a:prstGeom>
          <a:noFill/>
          <a:ln w="38100">
            <a:noFill/>
            <a:round/>
            <a:headEnd/>
            <a:tailEnd/>
          </a:ln>
        </p:spPr>
        <p:txBody>
          <a:bodyPr>
            <a:prstTxWarp prst="textNoShape">
              <a:avLst/>
            </a:prstTxWarp>
            <a:spAutoFit/>
          </a:bodyPr>
          <a:lstStyle/>
          <a:p>
            <a:pPr algn="ctr" defTabSz="457200" fontAlgn="auto">
              <a:spcBef>
                <a:spcPts val="0"/>
              </a:spcBef>
              <a:spcAft>
                <a:spcPts val="0"/>
              </a:spcAft>
            </a:pPr>
            <a:r>
              <a:rPr lang="en-US" sz="1800" dirty="0">
                <a:solidFill>
                  <a:srgbClr val="1F497D"/>
                </a:solidFill>
                <a:latin typeface="Calibri"/>
                <a:ea typeface="+mn-ea"/>
                <a:cs typeface="+mn-cs"/>
              </a:rPr>
              <a:t>Open Science Grid</a:t>
            </a:r>
          </a:p>
          <a:p>
            <a:pPr algn="ctr" defTabSz="457200" fontAlgn="auto">
              <a:spcBef>
                <a:spcPts val="0"/>
              </a:spcBef>
              <a:spcAft>
                <a:spcPts val="0"/>
              </a:spcAft>
            </a:pPr>
            <a:r>
              <a:rPr lang="en-US" sz="1800" u="sng" dirty="0">
                <a:solidFill>
                  <a:srgbClr val="1F497D"/>
                </a:solidFill>
                <a:latin typeface="Calibri"/>
                <a:ea typeface="+mn-ea"/>
                <a:cs typeface="+mn-cs"/>
              </a:rPr>
              <a:t>Services and</a:t>
            </a:r>
          </a:p>
          <a:p>
            <a:pPr algn="ctr" defTabSz="457200" fontAlgn="auto">
              <a:spcBef>
                <a:spcPts val="0"/>
              </a:spcBef>
              <a:spcAft>
                <a:spcPts val="0"/>
              </a:spcAft>
            </a:pPr>
            <a:r>
              <a:rPr lang="en-US" sz="1800" u="sng" dirty="0">
                <a:solidFill>
                  <a:srgbClr val="1F497D"/>
                </a:solidFill>
                <a:latin typeface="Calibri"/>
                <a:ea typeface="+mn-ea"/>
                <a:cs typeface="+mn-cs"/>
              </a:rPr>
              <a:t>Infrastructure</a:t>
            </a:r>
          </a:p>
        </p:txBody>
      </p:sp>
      <p:cxnSp>
        <p:nvCxnSpPr>
          <p:cNvPr id="28" name="Straight Arrow Connector 27"/>
          <p:cNvCxnSpPr/>
          <p:nvPr/>
        </p:nvCxnSpPr>
        <p:spPr>
          <a:xfrm>
            <a:off x="2413000" y="3987800"/>
            <a:ext cx="517525" cy="36513"/>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flipV="1">
            <a:off x="1924050" y="4451350"/>
            <a:ext cx="1006475" cy="846138"/>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31" name="Oval 30"/>
          <p:cNvSpPr/>
          <p:nvPr/>
        </p:nvSpPr>
        <p:spPr>
          <a:xfrm>
            <a:off x="4046538" y="1689100"/>
            <a:ext cx="1757362" cy="1584325"/>
          </a:xfrm>
          <a:prstGeom prst="ellipse">
            <a:avLst/>
          </a:prstGeom>
          <a:noFill/>
          <a:ln w="38100" cap="flat" cmpd="sng" algn="ctr">
            <a:solidFill>
              <a:schemeClr val="accent1">
                <a:shade val="95000"/>
                <a:satMod val="105000"/>
              </a:schemeClr>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7426" name="TextBox 31"/>
          <p:cNvSpPr txBox="1">
            <a:spLocks noChangeArrowheads="1"/>
          </p:cNvSpPr>
          <p:nvPr/>
        </p:nvSpPr>
        <p:spPr bwMode="auto">
          <a:xfrm>
            <a:off x="3746500" y="2074863"/>
            <a:ext cx="2400300" cy="707886"/>
          </a:xfrm>
          <a:prstGeom prst="rect">
            <a:avLst/>
          </a:prstGeom>
          <a:noFill/>
          <a:ln w="9525">
            <a:noFill/>
            <a:miter lim="800000"/>
            <a:headEnd/>
            <a:tailEnd/>
          </a:ln>
        </p:spPr>
        <p:txBody>
          <a:bodyPr>
            <a:prstTxWarp prst="textNoShape">
              <a:avLst/>
            </a:prstTxWarp>
            <a:spAutoFit/>
          </a:bodyPr>
          <a:lstStyle/>
          <a:p>
            <a:pPr algn="ctr" defTabSz="457200" fontAlgn="auto">
              <a:spcBef>
                <a:spcPts val="0"/>
              </a:spcBef>
              <a:spcAft>
                <a:spcPts val="0"/>
              </a:spcAft>
            </a:pPr>
            <a:r>
              <a:rPr lang="en-US" sz="1800">
                <a:solidFill>
                  <a:srgbClr val="1F497D"/>
                </a:solidFill>
                <a:latin typeface="Calibri"/>
                <a:ea typeface="+mn-ea"/>
                <a:cs typeface="+mn-cs"/>
              </a:rPr>
              <a:t>Executive </a:t>
            </a:r>
          </a:p>
          <a:p>
            <a:pPr algn="ctr" defTabSz="457200" fontAlgn="auto">
              <a:spcBef>
                <a:spcPts val="0"/>
              </a:spcBef>
              <a:spcAft>
                <a:spcPts val="0"/>
              </a:spcAft>
            </a:pPr>
            <a:r>
              <a:rPr lang="en-US" sz="1800">
                <a:solidFill>
                  <a:srgbClr val="1F497D"/>
                </a:solidFill>
                <a:latin typeface="Calibri"/>
                <a:ea typeface="+mn-ea"/>
                <a:cs typeface="+mn-cs"/>
              </a:rPr>
              <a:t>Board</a:t>
            </a:r>
          </a:p>
        </p:txBody>
      </p:sp>
      <p:cxnSp>
        <p:nvCxnSpPr>
          <p:cNvPr id="39" name="Curved Connector 38"/>
          <p:cNvCxnSpPr>
            <a:endCxn id="57" idx="0"/>
          </p:cNvCxnSpPr>
          <p:nvPr/>
        </p:nvCxnSpPr>
        <p:spPr>
          <a:xfrm rot="16200000" flipH="1">
            <a:off x="3321051" y="4991100"/>
            <a:ext cx="622300" cy="104775"/>
          </a:xfrm>
          <a:prstGeom prst="curvedConnector3">
            <a:avLst>
              <a:gd name="adj1" fmla="val 50000"/>
            </a:avLst>
          </a:prstGeom>
          <a:ln>
            <a:headEnd type="triangle" w="lg"/>
            <a:tailEnd type="triangle" w="lg"/>
          </a:ln>
        </p:spPr>
        <p:style>
          <a:lnRef idx="2">
            <a:schemeClr val="accent1"/>
          </a:lnRef>
          <a:fillRef idx="0">
            <a:schemeClr val="accent1"/>
          </a:fillRef>
          <a:effectRef idx="1">
            <a:schemeClr val="accent1"/>
          </a:effectRef>
          <a:fontRef idx="minor">
            <a:schemeClr val="tx1"/>
          </a:fontRef>
        </p:style>
      </p:cxnSp>
      <p:cxnSp>
        <p:nvCxnSpPr>
          <p:cNvPr id="41" name="Shape 40"/>
          <p:cNvCxnSpPr>
            <a:stCxn id="15" idx="0"/>
          </p:cNvCxnSpPr>
          <p:nvPr/>
        </p:nvCxnSpPr>
        <p:spPr>
          <a:xfrm rot="5400000" flipH="1" flipV="1">
            <a:off x="3699669" y="2926556"/>
            <a:ext cx="458788" cy="320675"/>
          </a:xfrm>
          <a:prstGeom prst="curvedConnector3">
            <a:avLst>
              <a:gd name="adj1" fmla="val 50000"/>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42" name="Shape 41"/>
          <p:cNvCxnSpPr>
            <a:stCxn id="18" idx="0"/>
          </p:cNvCxnSpPr>
          <p:nvPr/>
        </p:nvCxnSpPr>
        <p:spPr>
          <a:xfrm rot="16200000" flipV="1">
            <a:off x="5624513" y="2884487"/>
            <a:ext cx="490538" cy="461963"/>
          </a:xfrm>
          <a:prstGeom prst="curvedConnector3">
            <a:avLst>
              <a:gd name="adj1" fmla="val 50000"/>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17430" name="TextBox 42"/>
          <p:cNvSpPr txBox="1">
            <a:spLocks noChangeArrowheads="1"/>
          </p:cNvSpPr>
          <p:nvPr/>
        </p:nvSpPr>
        <p:spPr bwMode="auto">
          <a:xfrm>
            <a:off x="7747000" y="3429000"/>
            <a:ext cx="152400" cy="400110"/>
          </a:xfrm>
          <a:prstGeom prst="rect">
            <a:avLst/>
          </a:prstGeom>
          <a:noFill/>
          <a:ln w="9525">
            <a:noFill/>
            <a:miter lim="800000"/>
            <a:headEnd/>
            <a:tailEnd/>
          </a:ln>
        </p:spPr>
        <p:txBody>
          <a:bodyPr>
            <a:prstTxWarp prst="textNoShape">
              <a:avLst/>
            </a:prstTxWarp>
            <a:spAutoFit/>
          </a:bodyPr>
          <a:lstStyle/>
          <a:p>
            <a:pPr defTabSz="457200" fontAlgn="auto">
              <a:spcBef>
                <a:spcPts val="0"/>
              </a:spcBef>
              <a:spcAft>
                <a:spcPts val="0"/>
              </a:spcAft>
            </a:pPr>
            <a:r>
              <a:rPr lang="en-US" sz="1800">
                <a:solidFill>
                  <a:srgbClr val="1F497D"/>
                </a:solidFill>
                <a:latin typeface="Calibri"/>
                <a:ea typeface="+mn-ea"/>
                <a:cs typeface="+mn-cs"/>
              </a:rPr>
              <a:t>$</a:t>
            </a:r>
          </a:p>
        </p:txBody>
      </p:sp>
      <p:sp>
        <p:nvSpPr>
          <p:cNvPr id="17431" name="TextBox 43"/>
          <p:cNvSpPr txBox="1">
            <a:spLocks noChangeArrowheads="1"/>
          </p:cNvSpPr>
          <p:nvPr/>
        </p:nvSpPr>
        <p:spPr bwMode="auto">
          <a:xfrm flipV="1">
            <a:off x="7747000" y="4068763"/>
            <a:ext cx="373063" cy="400110"/>
          </a:xfrm>
          <a:prstGeom prst="rect">
            <a:avLst/>
          </a:prstGeom>
          <a:noFill/>
          <a:ln w="9525">
            <a:noFill/>
            <a:miter lim="800000"/>
            <a:headEnd/>
            <a:tailEnd/>
          </a:ln>
        </p:spPr>
        <p:txBody>
          <a:bodyPr>
            <a:prstTxWarp prst="textNoShape">
              <a:avLst/>
            </a:prstTxWarp>
            <a:spAutoFit/>
          </a:bodyPr>
          <a:lstStyle/>
          <a:p>
            <a:pPr defTabSz="457200" fontAlgn="auto">
              <a:spcBef>
                <a:spcPts val="0"/>
              </a:spcBef>
              <a:spcAft>
                <a:spcPts val="0"/>
              </a:spcAft>
            </a:pPr>
            <a:r>
              <a:rPr lang="en-US" sz="1800">
                <a:solidFill>
                  <a:srgbClr val="1F497D"/>
                </a:solidFill>
                <a:latin typeface="Calibri"/>
                <a:ea typeface="+mn-ea"/>
                <a:cs typeface="+mn-cs"/>
              </a:rPr>
              <a:t>$</a:t>
            </a:r>
          </a:p>
        </p:txBody>
      </p:sp>
      <p:cxnSp>
        <p:nvCxnSpPr>
          <p:cNvPr id="48" name="Curved Connector 47"/>
          <p:cNvCxnSpPr/>
          <p:nvPr/>
        </p:nvCxnSpPr>
        <p:spPr>
          <a:xfrm rot="5400000">
            <a:off x="5118100" y="4953000"/>
            <a:ext cx="711200" cy="304800"/>
          </a:xfrm>
          <a:prstGeom prst="curvedConnector3">
            <a:avLst>
              <a:gd name="adj1" fmla="val 50000"/>
            </a:avLst>
          </a:prstGeom>
          <a:ln>
            <a:headEnd type="triangle" w="lg"/>
            <a:tailEnd type="triangle" w="lg"/>
          </a:ln>
        </p:spPr>
        <p:style>
          <a:lnRef idx="2">
            <a:schemeClr val="accent1"/>
          </a:lnRef>
          <a:fillRef idx="0">
            <a:schemeClr val="accent1"/>
          </a:fillRef>
          <a:effectRef idx="1">
            <a:schemeClr val="accent1"/>
          </a:effectRef>
          <a:fontRef idx="minor">
            <a:schemeClr val="tx1"/>
          </a:fontRef>
        </p:style>
      </p:cxnSp>
      <p:sp>
        <p:nvSpPr>
          <p:cNvPr id="17433" name="TextBox 48"/>
          <p:cNvSpPr txBox="1">
            <a:spLocks noChangeArrowheads="1"/>
          </p:cNvSpPr>
          <p:nvPr/>
        </p:nvSpPr>
        <p:spPr bwMode="auto">
          <a:xfrm>
            <a:off x="4110038" y="5348288"/>
            <a:ext cx="527050" cy="83026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4800">
                <a:solidFill>
                  <a:srgbClr val="1F497D"/>
                </a:solidFill>
                <a:latin typeface="Calibri"/>
                <a:ea typeface="+mn-ea"/>
                <a:cs typeface="+mn-cs"/>
              </a:rPr>
              <a:t>..</a:t>
            </a:r>
          </a:p>
        </p:txBody>
      </p:sp>
      <p:sp>
        <p:nvSpPr>
          <p:cNvPr id="57" name="Oval 56"/>
          <p:cNvSpPr/>
          <p:nvPr/>
        </p:nvSpPr>
        <p:spPr>
          <a:xfrm>
            <a:off x="2884488" y="5354638"/>
            <a:ext cx="1600200" cy="1503362"/>
          </a:xfrm>
          <a:prstGeom prst="ellipse">
            <a:avLst/>
          </a:prstGeom>
          <a:noFill/>
          <a:ln w="38100" cap="flat" cmpd="sng" algn="ctr">
            <a:solidFill>
              <a:schemeClr val="accent1">
                <a:shade val="95000"/>
                <a:satMod val="105000"/>
              </a:schemeClr>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7435" name="TextBox 57"/>
          <p:cNvSpPr txBox="1">
            <a:spLocks noChangeArrowheads="1"/>
          </p:cNvSpPr>
          <p:nvPr/>
        </p:nvSpPr>
        <p:spPr bwMode="auto">
          <a:xfrm>
            <a:off x="2619375" y="5592763"/>
            <a:ext cx="2130425" cy="923330"/>
          </a:xfrm>
          <a:prstGeom prst="rect">
            <a:avLst/>
          </a:prstGeom>
          <a:noFill/>
          <a:ln w="9525">
            <a:noFill/>
            <a:miter lim="800000"/>
            <a:headEnd/>
            <a:tailEnd/>
          </a:ln>
        </p:spPr>
        <p:txBody>
          <a:bodyPr>
            <a:prstTxWarp prst="textNoShape">
              <a:avLst/>
            </a:prstTxWarp>
            <a:spAutoFit/>
          </a:bodyPr>
          <a:lstStyle/>
          <a:p>
            <a:pPr algn="ctr" defTabSz="457200" fontAlgn="auto">
              <a:spcBef>
                <a:spcPts val="0"/>
              </a:spcBef>
              <a:spcAft>
                <a:spcPts val="0"/>
              </a:spcAft>
            </a:pPr>
            <a:r>
              <a:rPr lang="en-US" sz="1800" u="sng" dirty="0">
                <a:solidFill>
                  <a:srgbClr val="C70000"/>
                </a:solidFill>
                <a:latin typeface="Calibri"/>
                <a:ea typeface="+mn-ea"/>
                <a:cs typeface="+mn-cs"/>
              </a:rPr>
              <a:t>Satellite</a:t>
            </a:r>
            <a:r>
              <a:rPr lang="en-US" sz="1800" u="sng" dirty="0">
                <a:solidFill>
                  <a:srgbClr val="1F497D"/>
                </a:solidFill>
                <a:latin typeface="Calibri"/>
                <a:ea typeface="+mn-ea"/>
                <a:cs typeface="+mn-cs"/>
              </a:rPr>
              <a:t> -  </a:t>
            </a:r>
            <a:endParaRPr lang="en-US" sz="1800" u="sng" dirty="0" smtClean="0">
              <a:solidFill>
                <a:srgbClr val="1F497D"/>
              </a:solidFill>
              <a:latin typeface="Calibri"/>
              <a:ea typeface="+mn-ea"/>
              <a:cs typeface="+mn-cs"/>
            </a:endParaRPr>
          </a:p>
          <a:p>
            <a:pPr algn="ctr" defTabSz="457200" fontAlgn="auto">
              <a:spcBef>
                <a:spcPts val="0"/>
              </a:spcBef>
              <a:spcAft>
                <a:spcPts val="0"/>
              </a:spcAft>
            </a:pPr>
            <a:r>
              <a:rPr lang="en-US" sz="1800" u="sng" dirty="0" smtClean="0">
                <a:solidFill>
                  <a:srgbClr val="1F497D"/>
                </a:solidFill>
                <a:latin typeface="Calibri"/>
                <a:ea typeface="+mn-ea"/>
                <a:cs typeface="+mn-cs"/>
              </a:rPr>
              <a:t>Partner</a:t>
            </a:r>
            <a:endParaRPr lang="en-US" sz="1800" u="sng" dirty="0">
              <a:solidFill>
                <a:srgbClr val="1F497D"/>
              </a:solidFill>
              <a:latin typeface="Calibri"/>
              <a:ea typeface="+mn-ea"/>
              <a:cs typeface="+mn-cs"/>
            </a:endParaRPr>
          </a:p>
          <a:p>
            <a:pPr algn="ctr" defTabSz="457200" fontAlgn="auto">
              <a:spcBef>
                <a:spcPts val="0"/>
              </a:spcBef>
              <a:spcAft>
                <a:spcPts val="0"/>
              </a:spcAft>
            </a:pPr>
            <a:r>
              <a:rPr lang="en-US" sz="1800" dirty="0">
                <a:solidFill>
                  <a:srgbClr val="1F497D"/>
                </a:solidFill>
                <a:latin typeface="Calibri"/>
                <a:ea typeface="+mn-ea"/>
                <a:cs typeface="+mn-cs"/>
              </a:rPr>
              <a:t>Project</a:t>
            </a:r>
          </a:p>
        </p:txBody>
      </p:sp>
      <p:sp>
        <p:nvSpPr>
          <p:cNvPr id="17436" name="TextBox 59"/>
          <p:cNvSpPr txBox="1">
            <a:spLocks noChangeArrowheads="1"/>
          </p:cNvSpPr>
          <p:nvPr/>
        </p:nvSpPr>
        <p:spPr bwMode="auto">
          <a:xfrm>
            <a:off x="4491038" y="5335588"/>
            <a:ext cx="527050" cy="83026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4800">
                <a:solidFill>
                  <a:srgbClr val="1F497D"/>
                </a:solidFill>
                <a:latin typeface="Calibri"/>
                <a:ea typeface="+mn-ea"/>
                <a:cs typeface="+mn-cs"/>
              </a:rPr>
              <a:t>..</a:t>
            </a:r>
          </a:p>
        </p:txBody>
      </p:sp>
      <p:sp>
        <p:nvSpPr>
          <p:cNvPr id="61" name="Oval 60"/>
          <p:cNvSpPr/>
          <p:nvPr/>
        </p:nvSpPr>
        <p:spPr>
          <a:xfrm>
            <a:off x="5018088" y="5354638"/>
            <a:ext cx="1600200" cy="1503362"/>
          </a:xfrm>
          <a:prstGeom prst="ellipse">
            <a:avLst/>
          </a:prstGeom>
          <a:noFill/>
          <a:ln w="38100" cap="flat" cmpd="sng" algn="ctr">
            <a:solidFill>
              <a:schemeClr val="accent1">
                <a:shade val="95000"/>
                <a:satMod val="105000"/>
              </a:schemeClr>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7438" name="TextBox 61"/>
          <p:cNvSpPr txBox="1">
            <a:spLocks noChangeArrowheads="1"/>
          </p:cNvSpPr>
          <p:nvPr/>
        </p:nvSpPr>
        <p:spPr bwMode="auto">
          <a:xfrm>
            <a:off x="4778375" y="5562600"/>
            <a:ext cx="2130425" cy="707886"/>
          </a:xfrm>
          <a:prstGeom prst="rect">
            <a:avLst/>
          </a:prstGeom>
          <a:noFill/>
          <a:ln w="9525">
            <a:noFill/>
            <a:miter lim="800000"/>
            <a:headEnd/>
            <a:tailEnd/>
          </a:ln>
        </p:spPr>
        <p:txBody>
          <a:bodyPr>
            <a:prstTxWarp prst="textNoShape">
              <a:avLst/>
            </a:prstTxWarp>
            <a:spAutoFit/>
          </a:bodyPr>
          <a:lstStyle/>
          <a:p>
            <a:pPr algn="ctr" defTabSz="457200" fontAlgn="auto">
              <a:spcBef>
                <a:spcPts val="0"/>
              </a:spcBef>
              <a:spcAft>
                <a:spcPts val="0"/>
              </a:spcAft>
            </a:pPr>
            <a:r>
              <a:rPr lang="en-US" sz="1800" u="sng" dirty="0">
                <a:solidFill>
                  <a:srgbClr val="C70000"/>
                </a:solidFill>
                <a:latin typeface="Calibri"/>
                <a:ea typeface="+mn-ea"/>
                <a:cs typeface="+mn-cs"/>
              </a:rPr>
              <a:t>Satellite</a:t>
            </a:r>
          </a:p>
          <a:p>
            <a:pPr algn="ctr" defTabSz="457200" fontAlgn="auto">
              <a:spcBef>
                <a:spcPts val="0"/>
              </a:spcBef>
              <a:spcAft>
                <a:spcPts val="0"/>
              </a:spcAft>
            </a:pPr>
            <a:r>
              <a:rPr lang="en-US" sz="1800" dirty="0">
                <a:solidFill>
                  <a:srgbClr val="1F497D"/>
                </a:solidFill>
                <a:latin typeface="Calibri"/>
                <a:ea typeface="+mn-ea"/>
                <a:cs typeface="+mn-cs"/>
              </a:rPr>
              <a:t>Project</a:t>
            </a:r>
          </a:p>
        </p:txBody>
      </p:sp>
      <p:sp>
        <p:nvSpPr>
          <p:cNvPr id="71" name="Oval 70"/>
          <p:cNvSpPr/>
          <p:nvPr/>
        </p:nvSpPr>
        <p:spPr>
          <a:xfrm>
            <a:off x="388938" y="5054600"/>
            <a:ext cx="1985962" cy="1222375"/>
          </a:xfrm>
          <a:prstGeom prst="ellipse">
            <a:avLst/>
          </a:prstGeom>
          <a:no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7440" name="TextBox 71"/>
          <p:cNvSpPr txBox="1">
            <a:spLocks noChangeArrowheads="1"/>
          </p:cNvSpPr>
          <p:nvPr/>
        </p:nvSpPr>
        <p:spPr bwMode="auto">
          <a:xfrm>
            <a:off x="706614" y="5208588"/>
            <a:ext cx="1282347" cy="707886"/>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a:solidFill>
                  <a:srgbClr val="1F497D"/>
                </a:solidFill>
                <a:latin typeface="Calibri"/>
                <a:ea typeface="+mn-ea"/>
                <a:cs typeface="+mn-cs"/>
              </a:rPr>
              <a:t>Resource </a:t>
            </a:r>
          </a:p>
          <a:p>
            <a:pPr algn="ctr" defTabSz="457200" fontAlgn="auto">
              <a:spcBef>
                <a:spcPts val="0"/>
              </a:spcBef>
              <a:spcAft>
                <a:spcPts val="0"/>
              </a:spcAft>
            </a:pPr>
            <a:r>
              <a:rPr lang="en-US" sz="1800">
                <a:solidFill>
                  <a:srgbClr val="1F497D"/>
                </a:solidFill>
                <a:latin typeface="Calibri"/>
                <a:ea typeface="+mn-ea"/>
                <a:cs typeface="+mn-cs"/>
              </a:rPr>
              <a:t>Provider</a:t>
            </a:r>
          </a:p>
        </p:txBody>
      </p:sp>
      <p:sp>
        <p:nvSpPr>
          <p:cNvPr id="17441" name="TextBox 72"/>
          <p:cNvSpPr txBox="1">
            <a:spLocks noChangeArrowheads="1"/>
          </p:cNvSpPr>
          <p:nvPr/>
        </p:nvSpPr>
        <p:spPr bwMode="auto">
          <a:xfrm>
            <a:off x="203200" y="1633538"/>
            <a:ext cx="2138363" cy="400110"/>
          </a:xfrm>
          <a:prstGeom prst="rect">
            <a:avLst/>
          </a:prstGeom>
          <a:noFill/>
          <a:ln w="9525">
            <a:noFill/>
            <a:miter lim="800000"/>
            <a:headEnd/>
            <a:tailEnd/>
          </a:ln>
        </p:spPr>
        <p:txBody>
          <a:bodyPr>
            <a:prstTxWarp prst="textNoShape">
              <a:avLst/>
            </a:prstTxWarp>
            <a:spAutoFit/>
          </a:bodyPr>
          <a:lstStyle/>
          <a:p>
            <a:pPr algn="ctr" defTabSz="457200" fontAlgn="auto">
              <a:spcBef>
                <a:spcPts val="0"/>
              </a:spcBef>
              <a:spcAft>
                <a:spcPts val="0"/>
              </a:spcAft>
            </a:pPr>
            <a:r>
              <a:rPr lang="en-US" sz="1800" u="sng" dirty="0">
                <a:solidFill>
                  <a:srgbClr val="C70000"/>
                </a:solidFill>
                <a:latin typeface="Calibri"/>
                <a:ea typeface="+mn-ea"/>
                <a:cs typeface="+mn-cs"/>
              </a:rPr>
              <a:t>Contributions</a:t>
            </a:r>
          </a:p>
        </p:txBody>
      </p:sp>
      <p:sp>
        <p:nvSpPr>
          <p:cNvPr id="17442" name="Rectangle 73"/>
          <p:cNvSpPr>
            <a:spLocks noChangeArrowheads="1"/>
          </p:cNvSpPr>
          <p:nvPr/>
        </p:nvSpPr>
        <p:spPr bwMode="auto">
          <a:xfrm>
            <a:off x="6575425" y="2197100"/>
            <a:ext cx="2374900" cy="1093788"/>
          </a:xfrm>
          <a:prstGeom prst="rect">
            <a:avLst/>
          </a:prstGeom>
          <a:noFill/>
          <a:ln w="9525">
            <a:noFill/>
            <a:miter lim="800000"/>
            <a:headEnd/>
            <a:tailEnd/>
          </a:ln>
        </p:spPr>
        <p:txBody>
          <a:bodyPr>
            <a:prstTxWarp prst="textNoShape">
              <a:avLst/>
            </a:prstTxWarp>
            <a:spAutoFit/>
          </a:bodyPr>
          <a:lstStyle/>
          <a:p>
            <a:pPr defTabSz="457200" fontAlgn="auto">
              <a:lnSpc>
                <a:spcPct val="90000"/>
              </a:lnSpc>
              <a:spcBef>
                <a:spcPts val="0"/>
              </a:spcBef>
              <a:spcAft>
                <a:spcPts val="0"/>
              </a:spcAft>
              <a:buFont typeface="Times" pitchFamily="-106" charset="0"/>
              <a:buNone/>
            </a:pPr>
            <a:r>
              <a:rPr lang="en-US" sz="1800" dirty="0">
                <a:solidFill>
                  <a:srgbClr val="1F497D"/>
                </a:solidFill>
                <a:latin typeface="Calibri"/>
                <a:ea typeface="+mn-ea"/>
                <a:cs typeface="+mn-cs"/>
              </a:rPr>
              <a:t>OSG does not own processing, storage, networking and does not develop software. </a:t>
            </a:r>
          </a:p>
        </p:txBody>
      </p:sp>
      <p:sp>
        <p:nvSpPr>
          <p:cNvPr id="40" name="Rectangle 73"/>
          <p:cNvSpPr>
            <a:spLocks noChangeArrowheads="1"/>
          </p:cNvSpPr>
          <p:nvPr/>
        </p:nvSpPr>
        <p:spPr bwMode="auto">
          <a:xfrm>
            <a:off x="6610349" y="1222375"/>
            <a:ext cx="2533651" cy="844847"/>
          </a:xfrm>
          <a:prstGeom prst="rect">
            <a:avLst/>
          </a:prstGeom>
          <a:noFill/>
          <a:ln w="9525">
            <a:noFill/>
            <a:miter lim="800000"/>
            <a:headEnd/>
            <a:tailEnd/>
          </a:ln>
        </p:spPr>
        <p:txBody>
          <a:bodyPr wrap="square">
            <a:prstTxWarp prst="textNoShape">
              <a:avLst/>
            </a:prstTxWarp>
            <a:spAutoFit/>
          </a:bodyPr>
          <a:lstStyle/>
          <a:p>
            <a:pPr defTabSz="457200" fontAlgn="auto">
              <a:lnSpc>
                <a:spcPct val="90000"/>
              </a:lnSpc>
              <a:spcBef>
                <a:spcPts val="0"/>
              </a:spcBef>
              <a:spcAft>
                <a:spcPts val="0"/>
              </a:spcAft>
              <a:buFont typeface="Times" pitchFamily="-106" charset="0"/>
              <a:buNone/>
            </a:pPr>
            <a:r>
              <a:rPr lang="en-US" sz="1800" dirty="0" smtClean="0">
                <a:solidFill>
                  <a:srgbClr val="1F497D"/>
                </a:solidFill>
                <a:latin typeface="Calibri"/>
                <a:ea typeface="+mn-ea"/>
                <a:cs typeface="+mn-cs"/>
              </a:rPr>
              <a:t>Support for End-to-End Distributed Research  Community systems.</a:t>
            </a:r>
          </a:p>
        </p:txBody>
      </p:sp>
      <p:sp>
        <p:nvSpPr>
          <p:cNvPr id="43" name="TextBox 26"/>
          <p:cNvSpPr txBox="1">
            <a:spLocks noChangeArrowheads="1"/>
          </p:cNvSpPr>
          <p:nvPr/>
        </p:nvSpPr>
        <p:spPr bwMode="auto">
          <a:xfrm>
            <a:off x="0" y="0"/>
            <a:ext cx="3171825" cy="954107"/>
          </a:xfrm>
          <a:prstGeom prst="rect">
            <a:avLst/>
          </a:prstGeom>
          <a:noFill/>
          <a:ln w="38100">
            <a:noFill/>
            <a:round/>
            <a:headEnd/>
            <a:tailEnd/>
          </a:ln>
        </p:spPr>
        <p:txBody>
          <a:bodyPr>
            <a:prstTxWarp prst="textNoShape">
              <a:avLst/>
            </a:prstTxWarp>
            <a:spAutoFit/>
          </a:bodyPr>
          <a:lstStyle/>
          <a:p>
            <a:pPr algn="ctr" defTabSz="457200" fontAlgn="auto">
              <a:spcBef>
                <a:spcPts val="0"/>
              </a:spcBef>
              <a:spcAft>
                <a:spcPts val="0"/>
              </a:spcAft>
            </a:pPr>
            <a:r>
              <a:rPr lang="en-US" sz="2800" b="1" dirty="0" smtClean="0">
                <a:solidFill>
                  <a:srgbClr val="C70000"/>
                </a:solidFill>
                <a:latin typeface="Calibri"/>
                <a:ea typeface="+mn-ea"/>
                <a:cs typeface="+mn-cs"/>
              </a:rPr>
              <a:t>Satellite Projects</a:t>
            </a:r>
          </a:p>
          <a:p>
            <a:pPr algn="ctr" defTabSz="457200" fontAlgn="auto">
              <a:spcBef>
                <a:spcPts val="0"/>
              </a:spcBef>
              <a:spcAft>
                <a:spcPts val="0"/>
              </a:spcAft>
            </a:pPr>
            <a:r>
              <a:rPr lang="en-US" sz="2800" b="1" u="sng" dirty="0" smtClean="0">
                <a:solidFill>
                  <a:srgbClr val="C70000"/>
                </a:solidFill>
                <a:latin typeface="Calibri"/>
                <a:ea typeface="+mn-ea"/>
                <a:cs typeface="+mn-cs"/>
              </a:rPr>
              <a:t>2010</a:t>
            </a:r>
            <a:endParaRPr lang="en-US" sz="2800" b="1" u="sng" dirty="0">
              <a:solidFill>
                <a:srgbClr val="C70000"/>
              </a:solidFill>
              <a:latin typeface="Calibri"/>
              <a:ea typeface="+mn-ea"/>
              <a:cs typeface="+mn-cs"/>
            </a:endParaRPr>
          </a:p>
        </p:txBody>
      </p:sp>
      <p:sp>
        <p:nvSpPr>
          <p:cNvPr id="3" name="Slide Number Placeholder 2"/>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25</a:t>
            </a:fld>
            <a:endParaRPr lang="en-US">
              <a:solidFill>
                <a:prstClr val="black">
                  <a:tint val="75000"/>
                </a:prstClr>
              </a:solidFill>
              <a:latin typeface="Calibri"/>
            </a:endParaRPr>
          </a:p>
        </p:txBody>
      </p:sp>
    </p:spTree>
    <p:extLst>
      <p:ext uri="{BB962C8B-B14F-4D97-AF65-F5344CB8AC3E}">
        <p14:creationId xmlns:p14="http://schemas.microsoft.com/office/powerpoint/2010/main" val="173353185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63600"/>
          </a:xfrm>
        </p:spPr>
        <p:txBody>
          <a:bodyPr/>
          <a:lstStyle/>
          <a:p>
            <a:r>
              <a:rPr lang="en-US" dirty="0" smtClean="0">
                <a:solidFill>
                  <a:srgbClr val="FF0000"/>
                </a:solidFill>
              </a:rPr>
              <a:t>Satellites</a:t>
            </a:r>
            <a:r>
              <a:rPr lang="en-US" dirty="0" smtClean="0"/>
              <a:t> </a:t>
            </a:r>
            <a:endParaRPr lang="en-US" dirty="0"/>
          </a:p>
        </p:txBody>
      </p:sp>
      <p:sp>
        <p:nvSpPr>
          <p:cNvPr id="3" name="Content Placeholder 2"/>
          <p:cNvSpPr>
            <a:spLocks noGrp="1"/>
          </p:cNvSpPr>
          <p:nvPr>
            <p:ph idx="1"/>
          </p:nvPr>
        </p:nvSpPr>
        <p:spPr>
          <a:xfrm>
            <a:off x="457200" y="990600"/>
            <a:ext cx="8229600" cy="5867400"/>
          </a:xfrm>
        </p:spPr>
        <p:txBody>
          <a:bodyPr>
            <a:normAutofit fontScale="62500" lnSpcReduction="20000"/>
          </a:bodyPr>
          <a:lstStyle/>
          <a:p>
            <a:r>
              <a:rPr lang="en-US" dirty="0" smtClean="0">
                <a:solidFill>
                  <a:srgbClr val="000090"/>
                </a:solidFill>
              </a:rPr>
              <a:t>Deliverables contribute to OSG – not part of committed /necessary/ program of work.</a:t>
            </a:r>
          </a:p>
          <a:p>
            <a:r>
              <a:rPr lang="en-US" dirty="0" smtClean="0">
                <a:solidFill>
                  <a:srgbClr val="000090"/>
                </a:solidFill>
              </a:rPr>
              <a:t>Contributions have proven valuable (expect this to continue..)</a:t>
            </a:r>
          </a:p>
          <a:p>
            <a:pPr lvl="1"/>
            <a:r>
              <a:rPr lang="en-US" dirty="0" smtClean="0">
                <a:solidFill>
                  <a:srgbClr val="000090"/>
                </a:solidFill>
              </a:rPr>
              <a:t>CI-Team – </a:t>
            </a:r>
            <a:r>
              <a:rPr lang="en-US" dirty="0" smtClean="0">
                <a:solidFill>
                  <a:srgbClr val="FF0000"/>
                </a:solidFill>
              </a:rPr>
              <a:t>Engagement of new users; Development of processes of engagement; Ensures” opportunistic”, “single user” aspects of OSG are available and effective</a:t>
            </a:r>
            <a:r>
              <a:rPr lang="en-US" dirty="0" smtClean="0">
                <a:solidFill>
                  <a:srgbClr val="FF6600"/>
                </a:solidFill>
              </a:rPr>
              <a:t>. </a:t>
            </a:r>
          </a:p>
          <a:p>
            <a:pPr lvl="1"/>
            <a:r>
              <a:rPr lang="en-US" dirty="0" smtClean="0">
                <a:solidFill>
                  <a:srgbClr val="000090"/>
                </a:solidFill>
              </a:rPr>
              <a:t>HTPC – </a:t>
            </a:r>
            <a:r>
              <a:rPr lang="en-US" dirty="0" smtClean="0">
                <a:solidFill>
                  <a:srgbClr val="FF0000"/>
                </a:solidFill>
              </a:rPr>
              <a:t>Extend technologies and processes on OSG to support multi-core  and small-way (# cores on a CPU) parallel jobs. CMS/ATLAS need this as well as new communities such as Computational Chemistry.</a:t>
            </a:r>
          </a:p>
          <a:p>
            <a:pPr lvl="1"/>
            <a:r>
              <a:rPr lang="en-US" dirty="0" err="1" smtClean="0">
                <a:solidFill>
                  <a:srgbClr val="000090"/>
                </a:solidFill>
              </a:rPr>
              <a:t>CorralWMS</a:t>
            </a:r>
            <a:r>
              <a:rPr lang="en-US" dirty="0" smtClean="0">
                <a:solidFill>
                  <a:srgbClr val="000090"/>
                </a:solidFill>
              </a:rPr>
              <a:t> – </a:t>
            </a:r>
            <a:r>
              <a:rPr lang="en-US" dirty="0" smtClean="0">
                <a:solidFill>
                  <a:srgbClr val="FF0000"/>
                </a:solidFill>
              </a:rPr>
              <a:t>Resource provisioning; Support for job ensembles across OSG and TG sites. Needed by several new communities being engaged by OSG: NEES, DES, LSST.</a:t>
            </a:r>
          </a:p>
          <a:p>
            <a:pPr lvl="1"/>
            <a:r>
              <a:rPr lang="en-US" dirty="0" smtClean="0">
                <a:solidFill>
                  <a:srgbClr val="000090"/>
                </a:solidFill>
              </a:rPr>
              <a:t>ANI, 100 Gigabit </a:t>
            </a:r>
            <a:r>
              <a:rPr lang="en-US" dirty="0" err="1" smtClean="0">
                <a:solidFill>
                  <a:srgbClr val="000090"/>
                </a:solidFill>
              </a:rPr>
              <a:t>Testbed</a:t>
            </a:r>
            <a:r>
              <a:rPr lang="en-US" dirty="0">
                <a:solidFill>
                  <a:srgbClr val="000090"/>
                </a:solidFill>
              </a:rPr>
              <a:t> </a:t>
            </a:r>
            <a:r>
              <a:rPr lang="en-US" dirty="0" smtClean="0">
                <a:solidFill>
                  <a:srgbClr val="000090"/>
                </a:solidFill>
              </a:rPr>
              <a:t>– </a:t>
            </a:r>
            <a:r>
              <a:rPr lang="en-US" dirty="0" smtClean="0">
                <a:solidFill>
                  <a:srgbClr val="FF0000"/>
                </a:solidFill>
              </a:rPr>
              <a:t>Test OSG stakeholder end-to-end systems on advanced networks and participate with the DOE Magellan Cloud </a:t>
            </a:r>
            <a:r>
              <a:rPr lang="en-US" dirty="0" err="1" smtClean="0">
                <a:solidFill>
                  <a:srgbClr val="FF0000"/>
                </a:solidFill>
              </a:rPr>
              <a:t>Testbed</a:t>
            </a:r>
            <a:r>
              <a:rPr lang="en-US" dirty="0" smtClean="0">
                <a:solidFill>
                  <a:srgbClr val="FF0000"/>
                </a:solidFill>
              </a:rPr>
              <a:t>.</a:t>
            </a:r>
          </a:p>
          <a:p>
            <a:pPr lvl="1"/>
            <a:r>
              <a:rPr lang="en-US" dirty="0" err="1" smtClean="0">
                <a:solidFill>
                  <a:srgbClr val="000090"/>
                </a:solidFill>
              </a:rPr>
              <a:t>Extenci</a:t>
            </a:r>
            <a:r>
              <a:rPr lang="en-US" dirty="0" smtClean="0">
                <a:solidFill>
                  <a:srgbClr val="000090"/>
                </a:solidFill>
              </a:rPr>
              <a:t> – </a:t>
            </a:r>
            <a:r>
              <a:rPr lang="en-US" dirty="0" smtClean="0">
                <a:solidFill>
                  <a:srgbClr val="FF0000"/>
                </a:solidFill>
              </a:rPr>
              <a:t>Technical and User support collaboration between OSG and TG setting the scene for OSG as an XD Service Provider from summer 2011.</a:t>
            </a:r>
          </a:p>
          <a:p>
            <a:pPr lvl="1"/>
            <a:r>
              <a:rPr lang="en-US" dirty="0" smtClean="0">
                <a:solidFill>
                  <a:srgbClr val="000090"/>
                </a:solidFill>
              </a:rPr>
              <a:t>OSG-TG Student Summer Programs – </a:t>
            </a:r>
            <a:r>
              <a:rPr lang="en-US" dirty="0" smtClean="0">
                <a:solidFill>
                  <a:srgbClr val="FF0000"/>
                </a:solidFill>
              </a:rPr>
              <a:t>Enable students to learn the fundamentals of distributed computing in HTC and HPC environments.</a:t>
            </a:r>
          </a:p>
          <a:p>
            <a:r>
              <a:rPr lang="en-US" dirty="0" smtClean="0">
                <a:solidFill>
                  <a:srgbClr val="000090"/>
                </a:solidFill>
              </a:rPr>
              <a:t>On the ground enablers of better, more forward looking OSG infrastructure, technologies,  services; value to  and support for a  broader set of communities.</a:t>
            </a:r>
          </a:p>
        </p:txBody>
      </p:sp>
      <p:sp>
        <p:nvSpPr>
          <p:cNvPr id="4" name="Slide Number Placeholder 3"/>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26</a:t>
            </a:fld>
            <a:endParaRPr lang="en-US">
              <a:solidFill>
                <a:prstClr val="black">
                  <a:tint val="75000"/>
                </a:prstClr>
              </a:solidFill>
              <a:latin typeface="Calibri"/>
            </a:endParaRPr>
          </a:p>
        </p:txBody>
      </p:sp>
    </p:spTree>
    <p:extLst>
      <p:ext uri="{BB962C8B-B14F-4D97-AF65-F5344CB8AC3E}">
        <p14:creationId xmlns:p14="http://schemas.microsoft.com/office/powerpoint/2010/main" val="1001194230"/>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5"/>
          <p:cNvSpPr txBox="1">
            <a:spLocks noChangeArrowheads="1"/>
          </p:cNvSpPr>
          <p:nvPr/>
        </p:nvSpPr>
        <p:spPr bwMode="auto">
          <a:xfrm>
            <a:off x="910055" y="2633008"/>
            <a:ext cx="7170956" cy="461665"/>
          </a:xfrm>
          <a:prstGeom prst="rect">
            <a:avLst/>
          </a:prstGeom>
          <a:solidFill>
            <a:schemeClr val="bg1"/>
          </a:solidFill>
          <a:ln w="57150" cmpd="sng">
            <a:noFill/>
            <a:miter lim="800000"/>
            <a:headEnd/>
            <a:tailEnd/>
          </a:ln>
        </p:spPr>
        <p:txBody>
          <a:bodyPr wrap="square">
            <a:prstTxWarp prst="textNoShape">
              <a:avLst/>
            </a:prstTxWarp>
            <a:spAutoFit/>
          </a:bodyPr>
          <a:lstStyle/>
          <a:p>
            <a:pPr algn="ctr" defTabSz="457200" fontAlgn="auto">
              <a:spcBef>
                <a:spcPts val="0"/>
              </a:spcBef>
              <a:spcAft>
                <a:spcPts val="0"/>
              </a:spcAft>
            </a:pPr>
            <a:r>
              <a:rPr lang="en-US" sz="2400" b="1" dirty="0" smtClean="0">
                <a:solidFill>
                  <a:srgbClr val="FF0000"/>
                </a:solidFill>
                <a:latin typeface="Calibri"/>
                <a:ea typeface="+mn-ea"/>
                <a:cs typeface="+mn-cs"/>
              </a:rPr>
              <a:t>Where we are (organizationally) tomorrow</a:t>
            </a:r>
          </a:p>
        </p:txBody>
      </p:sp>
      <p:sp>
        <p:nvSpPr>
          <p:cNvPr id="3" name="Slide Number Placeholder 2"/>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27</a:t>
            </a:fld>
            <a:endParaRPr lang="en-US">
              <a:solidFill>
                <a:prstClr val="black">
                  <a:tint val="75000"/>
                </a:prstClr>
              </a:solidFill>
              <a:latin typeface="Calibri"/>
            </a:endParaRPr>
          </a:p>
        </p:txBody>
      </p:sp>
    </p:spTree>
    <p:extLst>
      <p:ext uri="{BB962C8B-B14F-4D97-AF65-F5344CB8AC3E}">
        <p14:creationId xmlns:p14="http://schemas.microsoft.com/office/powerpoint/2010/main" val="254832450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Text Box 3"/>
          <p:cNvSpPr txBox="1">
            <a:spLocks noChangeArrowheads="1"/>
          </p:cNvSpPr>
          <p:nvPr/>
        </p:nvSpPr>
        <p:spPr bwMode="auto">
          <a:xfrm>
            <a:off x="1693131" y="2289234"/>
            <a:ext cx="5068699" cy="1600438"/>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numCol="1">
            <a:spAutoFit/>
          </a:bodyPr>
          <a:lstStyle/>
          <a:p>
            <a:pPr algn="ctr" defTabSz="457200" eaLnBrk="0" fontAlgn="auto" hangingPunct="0">
              <a:spcBef>
                <a:spcPts val="0"/>
              </a:spcBef>
              <a:spcAft>
                <a:spcPts val="0"/>
              </a:spcAft>
            </a:pPr>
            <a:endParaRPr lang="en-US" sz="1400" dirty="0" smtClean="0">
              <a:solidFill>
                <a:prstClr val="black"/>
              </a:solidFill>
              <a:latin typeface="Arial"/>
              <a:ea typeface="+mn-ea"/>
              <a:cs typeface="Arial"/>
            </a:endParaRPr>
          </a:p>
          <a:p>
            <a:pPr algn="ctr" defTabSz="457200" eaLnBrk="0" fontAlgn="auto" hangingPunct="0">
              <a:spcBef>
                <a:spcPts val="0"/>
              </a:spcBef>
              <a:spcAft>
                <a:spcPts val="0"/>
              </a:spcAft>
            </a:pPr>
            <a:r>
              <a:rPr lang="en-US" sz="1400" dirty="0" smtClean="0">
                <a:solidFill>
                  <a:prstClr val="black"/>
                </a:solidFill>
                <a:latin typeface="Arial"/>
                <a:ea typeface="+mn-ea"/>
                <a:cs typeface="Arial"/>
              </a:rPr>
              <a:t>Executive Director: </a:t>
            </a:r>
            <a:r>
              <a:rPr lang="en-US" sz="1400" dirty="0">
                <a:solidFill>
                  <a:prstClr val="black"/>
                </a:solidFill>
                <a:latin typeface="Arial"/>
                <a:ea typeface="+mn-ea"/>
                <a:cs typeface="Arial"/>
              </a:rPr>
              <a:t>Ruth </a:t>
            </a:r>
            <a:r>
              <a:rPr lang="en-US" sz="1400" dirty="0" smtClean="0">
                <a:solidFill>
                  <a:prstClr val="black"/>
                </a:solidFill>
                <a:latin typeface="Arial"/>
                <a:ea typeface="+mn-ea"/>
                <a:cs typeface="Arial"/>
              </a:rPr>
              <a:t>Pordes</a:t>
            </a:r>
          </a:p>
          <a:p>
            <a:pPr algn="ctr" defTabSz="457200" eaLnBrk="0" fontAlgn="auto" hangingPunct="0">
              <a:spcBef>
                <a:spcPts val="0"/>
              </a:spcBef>
              <a:spcAft>
                <a:spcPts val="0"/>
              </a:spcAft>
            </a:pPr>
            <a:r>
              <a:rPr lang="en-US" sz="1400" dirty="0" smtClean="0">
                <a:solidFill>
                  <a:prstClr val="black"/>
                </a:solidFill>
                <a:latin typeface="Arial"/>
                <a:ea typeface="+mn-ea"/>
                <a:cs typeface="Arial"/>
              </a:rPr>
              <a:t>Technical </a:t>
            </a:r>
            <a:r>
              <a:rPr lang="en-US" sz="1400" dirty="0">
                <a:solidFill>
                  <a:prstClr val="black"/>
                </a:solidFill>
                <a:latin typeface="Arial"/>
                <a:ea typeface="+mn-ea"/>
                <a:cs typeface="Arial"/>
              </a:rPr>
              <a:t>Director: </a:t>
            </a:r>
            <a:r>
              <a:rPr lang="en-US" sz="1400" dirty="0" err="1">
                <a:solidFill>
                  <a:prstClr val="black"/>
                </a:solidFill>
                <a:latin typeface="Arial"/>
                <a:ea typeface="+mn-ea"/>
                <a:cs typeface="Arial"/>
              </a:rPr>
              <a:t>Miron</a:t>
            </a:r>
            <a:r>
              <a:rPr lang="en-US" sz="1400" dirty="0">
                <a:solidFill>
                  <a:prstClr val="black"/>
                </a:solidFill>
                <a:latin typeface="Arial"/>
                <a:ea typeface="+mn-ea"/>
                <a:cs typeface="Arial"/>
              </a:rPr>
              <a:t> </a:t>
            </a:r>
            <a:r>
              <a:rPr lang="en-US" sz="1400" dirty="0" err="1" smtClean="0">
                <a:solidFill>
                  <a:prstClr val="black"/>
                </a:solidFill>
                <a:latin typeface="Arial"/>
                <a:ea typeface="+mn-ea"/>
                <a:cs typeface="Arial"/>
              </a:rPr>
              <a:t>Livny</a:t>
            </a:r>
            <a:endParaRPr lang="en-US" sz="1400" dirty="0" smtClean="0">
              <a:solidFill>
                <a:prstClr val="black"/>
              </a:solidFill>
              <a:latin typeface="Arial"/>
              <a:ea typeface="+mn-ea"/>
              <a:cs typeface="Arial"/>
            </a:endParaRPr>
          </a:p>
          <a:p>
            <a:pPr algn="ctr" defTabSz="457200" eaLnBrk="0" fontAlgn="auto" hangingPunct="0">
              <a:spcBef>
                <a:spcPts val="0"/>
              </a:spcBef>
              <a:spcAft>
                <a:spcPts val="0"/>
              </a:spcAft>
            </a:pPr>
            <a:r>
              <a:rPr lang="en-US" sz="1400" dirty="0" smtClean="0">
                <a:solidFill>
                  <a:prstClr val="black"/>
                </a:solidFill>
                <a:latin typeface="Arial"/>
                <a:ea typeface="+mn-ea"/>
                <a:cs typeface="Arial"/>
              </a:rPr>
              <a:t>Associate Technical Director: </a:t>
            </a:r>
            <a:r>
              <a:rPr lang="en-US" sz="1400" dirty="0" err="1" smtClean="0">
                <a:solidFill>
                  <a:prstClr val="black"/>
                </a:solidFill>
                <a:latin typeface="Arial"/>
                <a:ea typeface="+mn-ea"/>
                <a:cs typeface="Arial"/>
              </a:rPr>
              <a:t>Lothar</a:t>
            </a:r>
            <a:r>
              <a:rPr lang="en-US" sz="1400" dirty="0" smtClean="0">
                <a:solidFill>
                  <a:prstClr val="black"/>
                </a:solidFill>
                <a:latin typeface="Arial"/>
                <a:ea typeface="+mn-ea"/>
                <a:cs typeface="Arial"/>
              </a:rPr>
              <a:t> </a:t>
            </a:r>
            <a:r>
              <a:rPr lang="en-US" sz="1400" dirty="0" err="1" smtClean="0">
                <a:solidFill>
                  <a:prstClr val="black"/>
                </a:solidFill>
                <a:latin typeface="Arial"/>
                <a:ea typeface="+mn-ea"/>
                <a:cs typeface="Arial"/>
              </a:rPr>
              <a:t>Bauerdick</a:t>
            </a:r>
            <a:r>
              <a:rPr lang="en-US" sz="1400" dirty="0" smtClean="0">
                <a:solidFill>
                  <a:prstClr val="black"/>
                </a:solidFill>
                <a:latin typeface="Arial"/>
                <a:ea typeface="+mn-ea"/>
                <a:cs typeface="Arial"/>
              </a:rPr>
              <a:t> - TBE</a:t>
            </a:r>
          </a:p>
          <a:p>
            <a:pPr algn="ctr" defTabSz="457200" eaLnBrk="0" fontAlgn="auto" hangingPunct="0">
              <a:spcBef>
                <a:spcPts val="0"/>
              </a:spcBef>
              <a:spcAft>
                <a:spcPts val="0"/>
              </a:spcAft>
            </a:pPr>
            <a:r>
              <a:rPr lang="en-US" sz="1400" dirty="0" smtClean="0">
                <a:solidFill>
                  <a:prstClr val="black"/>
                </a:solidFill>
                <a:latin typeface="Arial"/>
                <a:ea typeface="+mn-ea"/>
                <a:cs typeface="Arial"/>
              </a:rPr>
              <a:t>Application Coordinators: Michael Ernst, Frank Wüerthwein</a:t>
            </a:r>
          </a:p>
          <a:p>
            <a:pPr algn="ctr" defTabSz="457200" eaLnBrk="0" fontAlgn="auto" hangingPunct="0">
              <a:spcBef>
                <a:spcPts val="0"/>
              </a:spcBef>
              <a:spcAft>
                <a:spcPts val="0"/>
              </a:spcAft>
            </a:pPr>
            <a:r>
              <a:rPr lang="en-US" sz="1400" dirty="0" smtClean="0">
                <a:solidFill>
                  <a:prstClr val="black"/>
                </a:solidFill>
                <a:latin typeface="Arial"/>
                <a:ea typeface="+mn-ea"/>
                <a:cs typeface="Arial"/>
              </a:rPr>
              <a:t>Production Coordinator: Dan Fraser</a:t>
            </a:r>
          </a:p>
          <a:p>
            <a:pPr algn="ctr" defTabSz="457200" eaLnBrk="0" fontAlgn="auto" hangingPunct="0">
              <a:spcBef>
                <a:spcPts val="0"/>
              </a:spcBef>
              <a:spcAft>
                <a:spcPts val="0"/>
              </a:spcAft>
            </a:pPr>
            <a:r>
              <a:rPr lang="en-US" sz="1400" dirty="0" smtClean="0">
                <a:solidFill>
                  <a:prstClr val="black"/>
                </a:solidFill>
                <a:latin typeface="Arial"/>
                <a:ea typeface="+mn-ea"/>
                <a:cs typeface="Arial"/>
              </a:rPr>
              <a:t>Project </a:t>
            </a:r>
            <a:r>
              <a:rPr lang="en-US" sz="1400" dirty="0">
                <a:solidFill>
                  <a:prstClr val="black"/>
                </a:solidFill>
                <a:latin typeface="Arial"/>
                <a:ea typeface="+mn-ea"/>
                <a:cs typeface="Arial"/>
              </a:rPr>
              <a:t>Manager: Chander </a:t>
            </a:r>
            <a:r>
              <a:rPr lang="en-US" sz="1400" dirty="0" smtClean="0">
                <a:solidFill>
                  <a:prstClr val="black"/>
                </a:solidFill>
                <a:latin typeface="Arial"/>
                <a:ea typeface="+mn-ea"/>
                <a:cs typeface="Arial"/>
              </a:rPr>
              <a:t>Sehgal</a:t>
            </a:r>
          </a:p>
        </p:txBody>
      </p:sp>
      <p:sp>
        <p:nvSpPr>
          <p:cNvPr id="31767" name="Text Box 26"/>
          <p:cNvSpPr txBox="1">
            <a:spLocks noChangeArrowheads="1"/>
          </p:cNvSpPr>
          <p:nvPr/>
        </p:nvSpPr>
        <p:spPr bwMode="auto">
          <a:xfrm>
            <a:off x="3407025" y="2316846"/>
            <a:ext cx="1676400" cy="215444"/>
          </a:xfrm>
          <a:prstGeom prst="rect">
            <a:avLst/>
          </a:prstGeom>
          <a:solidFill>
            <a:schemeClr val="bg1"/>
          </a:solidFill>
          <a:ln w="12700" cap="flat" cmpd="sng" algn="ctr">
            <a:noFill/>
            <a:prstDash val="solid"/>
            <a:miter lim="800000"/>
            <a:headEnd type="none" w="med" len="med"/>
            <a:tailEnd type="none" w="med" len="med"/>
          </a:ln>
        </p:spPr>
        <p:txBody>
          <a:bodyPr tIns="0" bIns="0">
            <a:spAutoFit/>
          </a:bodyPr>
          <a:lstStyle/>
          <a:p>
            <a:pPr defTabSz="457200" eaLnBrk="0" fontAlgn="auto" hangingPunct="0">
              <a:spcBef>
                <a:spcPts val="0"/>
              </a:spcBef>
              <a:spcAft>
                <a:spcPts val="0"/>
              </a:spcAft>
            </a:pPr>
            <a:r>
              <a:rPr lang="en-US" sz="1400" b="1" dirty="0">
                <a:solidFill>
                  <a:prstClr val="black"/>
                </a:solidFill>
                <a:latin typeface="Arial"/>
                <a:ea typeface="+mn-ea"/>
                <a:cs typeface="Arial"/>
              </a:rPr>
              <a:t>Executive  Team</a:t>
            </a:r>
          </a:p>
        </p:txBody>
      </p:sp>
      <p:sp>
        <p:nvSpPr>
          <p:cNvPr id="31787" name="Text Box 26"/>
          <p:cNvSpPr txBox="1">
            <a:spLocks noChangeArrowheads="1"/>
          </p:cNvSpPr>
          <p:nvPr/>
        </p:nvSpPr>
        <p:spPr bwMode="auto">
          <a:xfrm>
            <a:off x="78112" y="50618"/>
            <a:ext cx="3429000" cy="400110"/>
          </a:xfrm>
          <a:prstGeom prst="rect">
            <a:avLst/>
          </a:prstGeom>
          <a:solidFill>
            <a:schemeClr val="bg1"/>
          </a:solidFill>
          <a:ln w="3175">
            <a:noFill/>
            <a:miter lim="800000"/>
            <a:headEnd/>
            <a:tailEnd/>
          </a:ln>
        </p:spPr>
        <p:txBody>
          <a:bodyPr wrap="square">
            <a:spAutoFit/>
          </a:bodyPr>
          <a:lstStyle/>
          <a:p>
            <a:pPr defTabSz="457200" eaLnBrk="0" fontAlgn="auto" hangingPunct="0">
              <a:spcBef>
                <a:spcPts val="0"/>
              </a:spcBef>
              <a:spcAft>
                <a:spcPts val="0"/>
              </a:spcAft>
            </a:pPr>
            <a:endParaRPr lang="en-US" dirty="0">
              <a:solidFill>
                <a:srgbClr val="C70000"/>
              </a:solidFill>
              <a:latin typeface="Arial"/>
              <a:ea typeface="+mn-ea"/>
              <a:cs typeface="Arial"/>
            </a:endParaRPr>
          </a:p>
        </p:txBody>
      </p:sp>
      <p:sp>
        <p:nvSpPr>
          <p:cNvPr id="91" name="Text Box 27"/>
          <p:cNvSpPr txBox="1">
            <a:spLocks noChangeArrowheads="1"/>
          </p:cNvSpPr>
          <p:nvPr/>
        </p:nvSpPr>
        <p:spPr bwMode="auto">
          <a:xfrm>
            <a:off x="6917416" y="4042409"/>
            <a:ext cx="2141717"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a:solidFill>
                  <a:prstClr val="black"/>
                </a:solidFill>
                <a:latin typeface="Arial"/>
                <a:ea typeface="+mn-ea"/>
                <a:cs typeface="Arial"/>
              </a:rPr>
              <a:t>Operations:  Rob Quick</a:t>
            </a:r>
          </a:p>
        </p:txBody>
      </p:sp>
      <p:sp>
        <p:nvSpPr>
          <p:cNvPr id="34" name="Text Box 29"/>
          <p:cNvSpPr txBox="1">
            <a:spLocks noChangeArrowheads="1"/>
          </p:cNvSpPr>
          <p:nvPr/>
        </p:nvSpPr>
        <p:spPr bwMode="auto">
          <a:xfrm>
            <a:off x="6977232" y="2605209"/>
            <a:ext cx="1876579" cy="523220"/>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Resources Manager:  Frank Wüerthwein</a:t>
            </a:r>
          </a:p>
        </p:txBody>
      </p:sp>
      <p:sp>
        <p:nvSpPr>
          <p:cNvPr id="31801" name="Text Box 29"/>
          <p:cNvSpPr txBox="1">
            <a:spLocks noChangeArrowheads="1"/>
          </p:cNvSpPr>
          <p:nvPr/>
        </p:nvSpPr>
        <p:spPr bwMode="auto">
          <a:xfrm>
            <a:off x="3735885" y="4748635"/>
            <a:ext cx="2623034"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Security: Mine Altunay</a:t>
            </a:r>
            <a:endParaRPr lang="en-US" sz="1400" dirty="0">
              <a:solidFill>
                <a:prstClr val="black"/>
              </a:solidFill>
              <a:latin typeface="Arial"/>
              <a:ea typeface="+mn-ea"/>
              <a:cs typeface="Arial"/>
            </a:endParaRPr>
          </a:p>
        </p:txBody>
      </p:sp>
      <p:sp>
        <p:nvSpPr>
          <p:cNvPr id="31795" name="Text Box 67"/>
          <p:cNvSpPr txBox="1">
            <a:spLocks noChangeArrowheads="1"/>
          </p:cNvSpPr>
          <p:nvPr/>
        </p:nvSpPr>
        <p:spPr bwMode="auto">
          <a:xfrm>
            <a:off x="3753470" y="4221697"/>
            <a:ext cx="2605448"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Production: Dan Fraser</a:t>
            </a:r>
            <a:endParaRPr lang="en-US" sz="1400" dirty="0">
              <a:solidFill>
                <a:prstClr val="black"/>
              </a:solidFill>
              <a:latin typeface="Arial"/>
              <a:ea typeface="+mn-ea"/>
              <a:cs typeface="Arial"/>
            </a:endParaRPr>
          </a:p>
        </p:txBody>
      </p:sp>
      <p:sp>
        <p:nvSpPr>
          <p:cNvPr id="31769" name="Text Box 26"/>
          <p:cNvSpPr txBox="1">
            <a:spLocks noChangeArrowheads="1"/>
          </p:cNvSpPr>
          <p:nvPr/>
        </p:nvSpPr>
        <p:spPr bwMode="auto">
          <a:xfrm>
            <a:off x="3735885" y="5802511"/>
            <a:ext cx="2623035"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Technology:  Brian </a:t>
            </a:r>
            <a:r>
              <a:rPr lang="en-US" sz="1400" dirty="0" err="1" smtClean="0">
                <a:solidFill>
                  <a:prstClr val="black"/>
                </a:solidFill>
                <a:latin typeface="Arial"/>
                <a:ea typeface="+mn-ea"/>
                <a:cs typeface="Arial"/>
              </a:rPr>
              <a:t>Bockelman</a:t>
            </a:r>
            <a:endParaRPr lang="en-US" sz="1400" dirty="0">
              <a:solidFill>
                <a:prstClr val="black"/>
              </a:solidFill>
              <a:latin typeface="Arial"/>
              <a:ea typeface="+mn-ea"/>
              <a:cs typeface="Arial"/>
            </a:endParaRPr>
          </a:p>
        </p:txBody>
      </p:sp>
      <p:sp>
        <p:nvSpPr>
          <p:cNvPr id="31789" name="Text Box 28"/>
          <p:cNvSpPr txBox="1">
            <a:spLocks noChangeArrowheads="1"/>
          </p:cNvSpPr>
          <p:nvPr/>
        </p:nvSpPr>
        <p:spPr bwMode="auto">
          <a:xfrm>
            <a:off x="3722624" y="5275573"/>
            <a:ext cx="2636296"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Software: Alain Roy</a:t>
            </a:r>
            <a:endParaRPr lang="en-US" sz="1400" dirty="0">
              <a:solidFill>
                <a:prstClr val="black"/>
              </a:solidFill>
              <a:latin typeface="Arial"/>
              <a:ea typeface="+mn-ea"/>
              <a:cs typeface="Arial"/>
            </a:endParaRPr>
          </a:p>
        </p:txBody>
      </p:sp>
      <p:cxnSp>
        <p:nvCxnSpPr>
          <p:cNvPr id="31779" name="Straight Connector 37"/>
          <p:cNvCxnSpPr>
            <a:cxnSpLocks noChangeShapeType="1"/>
          </p:cNvCxnSpPr>
          <p:nvPr/>
        </p:nvCxnSpPr>
        <p:spPr bwMode="auto">
          <a:xfrm>
            <a:off x="3347441" y="3852029"/>
            <a:ext cx="1" cy="2631311"/>
          </a:xfrm>
          <a:prstGeom prst="line">
            <a:avLst/>
          </a:prstGeom>
          <a:noFill/>
          <a:ln w="12700" cap="flat" cmpd="sng" algn="ctr">
            <a:solidFill>
              <a:schemeClr val="tx1"/>
            </a:solidFill>
            <a:prstDash val="solid"/>
            <a:round/>
            <a:headEnd type="none" w="med" len="med"/>
            <a:tailEnd type="none" w="med" len="med"/>
          </a:ln>
        </p:spPr>
      </p:cxnSp>
      <p:sp>
        <p:nvSpPr>
          <p:cNvPr id="38" name="Text Box 67"/>
          <p:cNvSpPr txBox="1">
            <a:spLocks noChangeArrowheads="1"/>
          </p:cNvSpPr>
          <p:nvPr/>
        </p:nvSpPr>
        <p:spPr bwMode="auto">
          <a:xfrm>
            <a:off x="3722625" y="6329449"/>
            <a:ext cx="2636296"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User Support: Chander Sehgal</a:t>
            </a:r>
            <a:endParaRPr lang="en-US" sz="1400" dirty="0">
              <a:solidFill>
                <a:prstClr val="black"/>
              </a:solidFill>
              <a:latin typeface="Arial"/>
              <a:ea typeface="+mn-ea"/>
              <a:cs typeface="Arial"/>
            </a:endParaRPr>
          </a:p>
        </p:txBody>
      </p:sp>
      <p:sp>
        <p:nvSpPr>
          <p:cNvPr id="31797" name="Text Box 27"/>
          <p:cNvSpPr txBox="1">
            <a:spLocks noChangeArrowheads="1"/>
          </p:cNvSpPr>
          <p:nvPr/>
        </p:nvSpPr>
        <p:spPr bwMode="auto">
          <a:xfrm>
            <a:off x="6930116" y="4511077"/>
            <a:ext cx="2141718"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Campus: Dan Fraser</a:t>
            </a:r>
            <a:endParaRPr lang="en-US" sz="1400" dirty="0">
              <a:solidFill>
                <a:prstClr val="black"/>
              </a:solidFill>
              <a:latin typeface="Arial"/>
              <a:ea typeface="+mn-ea"/>
              <a:cs typeface="Arial"/>
            </a:endParaRPr>
          </a:p>
        </p:txBody>
      </p:sp>
      <p:cxnSp>
        <p:nvCxnSpPr>
          <p:cNvPr id="57" name="Straight Connector 37"/>
          <p:cNvCxnSpPr>
            <a:cxnSpLocks noChangeShapeType="1"/>
          </p:cNvCxnSpPr>
          <p:nvPr/>
        </p:nvCxnSpPr>
        <p:spPr bwMode="auto">
          <a:xfrm>
            <a:off x="6712942" y="4220466"/>
            <a:ext cx="0" cy="451969"/>
          </a:xfrm>
          <a:prstGeom prst="line">
            <a:avLst/>
          </a:prstGeom>
          <a:noFill/>
          <a:ln w="12700" cap="flat" cmpd="sng" algn="ctr">
            <a:solidFill>
              <a:schemeClr val="tx1"/>
            </a:solidFill>
            <a:prstDash val="solid"/>
            <a:round/>
            <a:headEnd type="none" w="med" len="med"/>
            <a:tailEnd type="none" w="med" len="med"/>
          </a:ln>
        </p:spPr>
      </p:cxnSp>
      <p:cxnSp>
        <p:nvCxnSpPr>
          <p:cNvPr id="60" name="Straight Connector 37"/>
          <p:cNvCxnSpPr>
            <a:cxnSpLocks noChangeShapeType="1"/>
            <a:endCxn id="31795" idx="1"/>
          </p:cNvCxnSpPr>
          <p:nvPr/>
        </p:nvCxnSpPr>
        <p:spPr bwMode="auto">
          <a:xfrm>
            <a:off x="3347441" y="4375586"/>
            <a:ext cx="406029" cy="0"/>
          </a:xfrm>
          <a:prstGeom prst="line">
            <a:avLst/>
          </a:prstGeom>
          <a:noFill/>
          <a:ln w="12700" cap="flat" cmpd="sng" algn="ctr">
            <a:solidFill>
              <a:schemeClr val="tx1"/>
            </a:solidFill>
            <a:prstDash val="solid"/>
            <a:round/>
            <a:headEnd type="none" w="med" len="med"/>
            <a:tailEnd type="none" w="med" len="med"/>
          </a:ln>
        </p:spPr>
      </p:cxnSp>
      <p:cxnSp>
        <p:nvCxnSpPr>
          <p:cNvPr id="67" name="Straight Connector 37"/>
          <p:cNvCxnSpPr>
            <a:cxnSpLocks noChangeShapeType="1"/>
          </p:cNvCxnSpPr>
          <p:nvPr/>
        </p:nvCxnSpPr>
        <p:spPr bwMode="auto">
          <a:xfrm>
            <a:off x="6358918" y="4375586"/>
            <a:ext cx="354023" cy="0"/>
          </a:xfrm>
          <a:prstGeom prst="line">
            <a:avLst/>
          </a:prstGeom>
          <a:noFill/>
          <a:ln w="12700" cap="flat" cmpd="sng" algn="ctr">
            <a:solidFill>
              <a:schemeClr val="tx1"/>
            </a:solidFill>
            <a:prstDash val="solid"/>
            <a:round/>
            <a:headEnd type="none" w="med" len="med"/>
            <a:tailEnd type="none" w="med" len="med"/>
          </a:ln>
        </p:spPr>
      </p:cxnSp>
      <p:cxnSp>
        <p:nvCxnSpPr>
          <p:cNvPr id="69" name="Straight Connector 37"/>
          <p:cNvCxnSpPr>
            <a:cxnSpLocks noChangeShapeType="1"/>
            <a:endCxn id="31797" idx="1"/>
          </p:cNvCxnSpPr>
          <p:nvPr/>
        </p:nvCxnSpPr>
        <p:spPr bwMode="auto">
          <a:xfrm flipV="1">
            <a:off x="6712942" y="4664966"/>
            <a:ext cx="217174" cy="2720"/>
          </a:xfrm>
          <a:prstGeom prst="line">
            <a:avLst/>
          </a:prstGeom>
          <a:noFill/>
          <a:ln w="12700" cap="flat" cmpd="sng" algn="ctr">
            <a:solidFill>
              <a:schemeClr val="tx1"/>
            </a:solidFill>
            <a:prstDash val="solid"/>
            <a:round/>
            <a:headEnd type="none" w="med" len="med"/>
            <a:tailEnd type="none" w="med" len="med"/>
          </a:ln>
        </p:spPr>
      </p:cxnSp>
      <p:cxnSp>
        <p:nvCxnSpPr>
          <p:cNvPr id="72" name="Straight Connector 37"/>
          <p:cNvCxnSpPr>
            <a:cxnSpLocks noChangeShapeType="1"/>
          </p:cNvCxnSpPr>
          <p:nvPr/>
        </p:nvCxnSpPr>
        <p:spPr bwMode="auto">
          <a:xfrm>
            <a:off x="6712942" y="4223186"/>
            <a:ext cx="217174" cy="0"/>
          </a:xfrm>
          <a:prstGeom prst="line">
            <a:avLst/>
          </a:prstGeom>
          <a:noFill/>
          <a:ln w="12700" cap="flat" cmpd="sng" algn="ctr">
            <a:solidFill>
              <a:schemeClr val="tx1"/>
            </a:solidFill>
            <a:prstDash val="solid"/>
            <a:round/>
            <a:headEnd type="none" w="med" len="med"/>
            <a:tailEnd type="none" w="med" len="med"/>
          </a:ln>
        </p:spPr>
      </p:cxnSp>
      <p:cxnSp>
        <p:nvCxnSpPr>
          <p:cNvPr id="77" name="Straight Connector 37"/>
          <p:cNvCxnSpPr>
            <a:cxnSpLocks noChangeShapeType="1"/>
          </p:cNvCxnSpPr>
          <p:nvPr/>
        </p:nvCxnSpPr>
        <p:spPr bwMode="auto">
          <a:xfrm>
            <a:off x="6761830" y="2876986"/>
            <a:ext cx="215402" cy="0"/>
          </a:xfrm>
          <a:prstGeom prst="line">
            <a:avLst/>
          </a:prstGeom>
          <a:noFill/>
          <a:ln w="12700" cap="flat" cmpd="sng" algn="ctr">
            <a:solidFill>
              <a:schemeClr val="tx1"/>
            </a:solidFill>
            <a:prstDash val="solid"/>
            <a:round/>
            <a:headEnd type="none" w="med" len="med"/>
            <a:tailEnd type="none" w="med" len="med"/>
          </a:ln>
        </p:spPr>
      </p:cxnSp>
      <p:sp>
        <p:nvSpPr>
          <p:cNvPr id="24" name="Text Box 67"/>
          <p:cNvSpPr txBox="1">
            <a:spLocks noChangeArrowheads="1"/>
          </p:cNvSpPr>
          <p:nvPr/>
        </p:nvSpPr>
        <p:spPr bwMode="auto">
          <a:xfrm>
            <a:off x="78112" y="4498567"/>
            <a:ext cx="2806699" cy="1600438"/>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Cross Cutting Activities:</a:t>
            </a:r>
          </a:p>
          <a:p>
            <a:pPr defTabSz="457200" eaLnBrk="0" fontAlgn="auto" hangingPunct="0">
              <a:spcBef>
                <a:spcPts val="0"/>
              </a:spcBef>
              <a:spcAft>
                <a:spcPts val="0"/>
              </a:spcAft>
            </a:pPr>
            <a:r>
              <a:rPr lang="en-US" sz="1400" dirty="0" smtClean="0">
                <a:solidFill>
                  <a:prstClr val="black"/>
                </a:solidFill>
                <a:latin typeface="Arial"/>
                <a:ea typeface="+mn-ea"/>
                <a:cs typeface="Arial"/>
              </a:rPr>
              <a:t> Assessment: Rob Gardner</a:t>
            </a:r>
          </a:p>
          <a:p>
            <a:pPr defTabSz="457200" eaLnBrk="0" fontAlgn="auto" hangingPunct="0">
              <a:spcBef>
                <a:spcPts val="0"/>
              </a:spcBef>
              <a:spcAft>
                <a:spcPts val="0"/>
              </a:spcAft>
            </a:pPr>
            <a:r>
              <a:rPr lang="en-US" sz="1400" dirty="0" smtClean="0">
                <a:solidFill>
                  <a:prstClr val="black"/>
                </a:solidFill>
                <a:latin typeface="Arial"/>
                <a:ea typeface="+mn-ea"/>
                <a:cs typeface="Arial"/>
              </a:rPr>
              <a:t> Communications</a:t>
            </a:r>
            <a:r>
              <a:rPr lang="en-US" sz="1400" dirty="0">
                <a:solidFill>
                  <a:prstClr val="black"/>
                </a:solidFill>
                <a:latin typeface="Arial"/>
                <a:ea typeface="+mn-ea"/>
                <a:cs typeface="Arial"/>
              </a:rPr>
              <a:t>: Miriam Boone</a:t>
            </a:r>
          </a:p>
          <a:p>
            <a:pPr defTabSz="457200" eaLnBrk="0" fontAlgn="auto" hangingPunct="0">
              <a:spcBef>
                <a:spcPts val="0"/>
              </a:spcBef>
              <a:spcAft>
                <a:spcPts val="0"/>
              </a:spcAft>
            </a:pPr>
            <a:r>
              <a:rPr lang="en-US" sz="1400" dirty="0" smtClean="0">
                <a:solidFill>
                  <a:prstClr val="black"/>
                </a:solidFill>
                <a:latin typeface="Arial"/>
                <a:ea typeface="+mn-ea"/>
                <a:cs typeface="Arial"/>
              </a:rPr>
              <a:t> Documentation</a:t>
            </a:r>
            <a:r>
              <a:rPr lang="en-US" sz="1400" dirty="0">
                <a:solidFill>
                  <a:prstClr val="black"/>
                </a:solidFill>
                <a:latin typeface="Arial"/>
                <a:ea typeface="+mn-ea"/>
                <a:cs typeface="Arial"/>
              </a:rPr>
              <a:t>: Robert Engel</a:t>
            </a:r>
          </a:p>
          <a:p>
            <a:pPr defTabSz="457200" eaLnBrk="0" fontAlgn="auto" hangingPunct="0">
              <a:spcBef>
                <a:spcPts val="0"/>
              </a:spcBef>
              <a:spcAft>
                <a:spcPts val="0"/>
              </a:spcAft>
            </a:pPr>
            <a:r>
              <a:rPr lang="en-US" sz="1400" dirty="0" smtClean="0">
                <a:solidFill>
                  <a:prstClr val="black"/>
                </a:solidFill>
                <a:latin typeface="Arial"/>
                <a:ea typeface="+mn-ea"/>
                <a:cs typeface="Arial"/>
              </a:rPr>
              <a:t> Education: Tim Cartwright</a:t>
            </a:r>
          </a:p>
          <a:p>
            <a:pPr defTabSz="457200" eaLnBrk="0" fontAlgn="auto" hangingPunct="0">
              <a:spcBef>
                <a:spcPts val="0"/>
              </a:spcBef>
              <a:spcAft>
                <a:spcPts val="0"/>
              </a:spcAft>
            </a:pPr>
            <a:r>
              <a:rPr lang="en-US" sz="1400" dirty="0" smtClean="0">
                <a:solidFill>
                  <a:prstClr val="black"/>
                </a:solidFill>
                <a:latin typeface="Arial"/>
                <a:ea typeface="+mn-ea"/>
                <a:cs typeface="Arial"/>
              </a:rPr>
              <a:t> International Outreach: Jose 				Caballero</a:t>
            </a:r>
          </a:p>
        </p:txBody>
      </p:sp>
      <p:cxnSp>
        <p:nvCxnSpPr>
          <p:cNvPr id="26" name="Straight Connector 37"/>
          <p:cNvCxnSpPr>
            <a:cxnSpLocks noChangeShapeType="1"/>
          </p:cNvCxnSpPr>
          <p:nvPr/>
        </p:nvCxnSpPr>
        <p:spPr bwMode="auto">
          <a:xfrm>
            <a:off x="3347442" y="4934386"/>
            <a:ext cx="406029" cy="0"/>
          </a:xfrm>
          <a:prstGeom prst="line">
            <a:avLst/>
          </a:prstGeom>
          <a:noFill/>
          <a:ln w="12700" cap="flat" cmpd="sng" algn="ctr">
            <a:solidFill>
              <a:schemeClr val="tx1"/>
            </a:solidFill>
            <a:prstDash val="solid"/>
            <a:round/>
            <a:headEnd type="none" w="med" len="med"/>
            <a:tailEnd type="none" w="med" len="med"/>
          </a:ln>
        </p:spPr>
      </p:cxnSp>
      <p:cxnSp>
        <p:nvCxnSpPr>
          <p:cNvPr id="27" name="Straight Connector 37"/>
          <p:cNvCxnSpPr>
            <a:cxnSpLocks noChangeShapeType="1"/>
          </p:cNvCxnSpPr>
          <p:nvPr/>
        </p:nvCxnSpPr>
        <p:spPr bwMode="auto">
          <a:xfrm>
            <a:off x="3329856" y="5416986"/>
            <a:ext cx="406029" cy="0"/>
          </a:xfrm>
          <a:prstGeom prst="line">
            <a:avLst/>
          </a:prstGeom>
          <a:noFill/>
          <a:ln w="12700" cap="flat" cmpd="sng" algn="ctr">
            <a:solidFill>
              <a:schemeClr val="tx1"/>
            </a:solidFill>
            <a:prstDash val="solid"/>
            <a:round/>
            <a:headEnd type="none" w="med" len="med"/>
            <a:tailEnd type="none" w="med" len="med"/>
          </a:ln>
        </p:spPr>
      </p:cxnSp>
      <p:cxnSp>
        <p:nvCxnSpPr>
          <p:cNvPr id="28" name="Straight Connector 37"/>
          <p:cNvCxnSpPr>
            <a:cxnSpLocks noChangeShapeType="1"/>
          </p:cNvCxnSpPr>
          <p:nvPr/>
        </p:nvCxnSpPr>
        <p:spPr bwMode="auto">
          <a:xfrm>
            <a:off x="3329856" y="5963086"/>
            <a:ext cx="406029" cy="0"/>
          </a:xfrm>
          <a:prstGeom prst="line">
            <a:avLst/>
          </a:prstGeom>
          <a:noFill/>
          <a:ln w="12700" cap="flat" cmpd="sng" algn="ctr">
            <a:solidFill>
              <a:schemeClr val="tx1"/>
            </a:solidFill>
            <a:prstDash val="solid"/>
            <a:round/>
            <a:headEnd type="none" w="med" len="med"/>
            <a:tailEnd type="none" w="med" len="med"/>
          </a:ln>
        </p:spPr>
      </p:cxnSp>
      <p:cxnSp>
        <p:nvCxnSpPr>
          <p:cNvPr id="29" name="Straight Connector 37"/>
          <p:cNvCxnSpPr>
            <a:cxnSpLocks noChangeShapeType="1"/>
          </p:cNvCxnSpPr>
          <p:nvPr/>
        </p:nvCxnSpPr>
        <p:spPr bwMode="auto">
          <a:xfrm>
            <a:off x="3347442" y="6483340"/>
            <a:ext cx="406029" cy="0"/>
          </a:xfrm>
          <a:prstGeom prst="line">
            <a:avLst/>
          </a:prstGeom>
          <a:noFill/>
          <a:ln w="12700" cap="flat" cmpd="sng" algn="ctr">
            <a:solidFill>
              <a:schemeClr val="tx1"/>
            </a:solidFill>
            <a:prstDash val="solid"/>
            <a:round/>
            <a:headEnd type="none" w="med" len="med"/>
            <a:tailEnd type="none" w="med" len="med"/>
          </a:ln>
        </p:spPr>
      </p:cxnSp>
      <p:cxnSp>
        <p:nvCxnSpPr>
          <p:cNvPr id="30" name="Straight Connector 37"/>
          <p:cNvCxnSpPr>
            <a:cxnSpLocks noChangeShapeType="1"/>
          </p:cNvCxnSpPr>
          <p:nvPr/>
        </p:nvCxnSpPr>
        <p:spPr bwMode="auto">
          <a:xfrm>
            <a:off x="2750541" y="3900877"/>
            <a:ext cx="1" cy="613777"/>
          </a:xfrm>
          <a:prstGeom prst="line">
            <a:avLst/>
          </a:prstGeom>
          <a:noFill/>
          <a:ln w="12700" cap="flat" cmpd="sng" algn="ctr">
            <a:solidFill>
              <a:schemeClr val="tx1"/>
            </a:solidFill>
            <a:prstDash val="solid"/>
            <a:round/>
            <a:headEnd type="none" w="med" len="med"/>
            <a:tailEnd type="none" w="med" len="med"/>
          </a:ln>
        </p:spPr>
      </p:cxnSp>
      <p:sp>
        <p:nvSpPr>
          <p:cNvPr id="2" name="TextBox 1"/>
          <p:cNvSpPr txBox="1"/>
          <p:nvPr/>
        </p:nvSpPr>
        <p:spPr>
          <a:xfrm>
            <a:off x="1797543" y="209428"/>
            <a:ext cx="5179689" cy="1200328"/>
          </a:xfrm>
          <a:prstGeom prst="rect">
            <a:avLst/>
          </a:prstGeom>
          <a:noFill/>
          <a:ln w="38100" cmpd="sng">
            <a:solidFill>
              <a:srgbClr val="FF0000"/>
            </a:solidFill>
          </a:ln>
        </p:spPr>
        <p:txBody>
          <a:bodyPr wrap="square" rtlCol="0">
            <a:spAutoFit/>
          </a:bodyPr>
          <a:lstStyle/>
          <a:p>
            <a:pPr algn="ctr" defTabSz="457200" eaLnBrk="0" fontAlgn="auto" hangingPunct="0">
              <a:spcBef>
                <a:spcPts val="0"/>
              </a:spcBef>
              <a:spcAft>
                <a:spcPts val="0"/>
              </a:spcAft>
            </a:pPr>
            <a:r>
              <a:rPr lang="en-US" sz="2400" b="1" dirty="0" smtClean="0">
                <a:solidFill>
                  <a:srgbClr val="C70000"/>
                </a:solidFill>
                <a:latin typeface="Calibri"/>
                <a:ea typeface="+mn-ea"/>
                <a:cs typeface="Arial"/>
              </a:rPr>
              <a:t>OSG’ 2006</a:t>
            </a:r>
            <a:r>
              <a:rPr lang="en-US" sz="2400" b="1" dirty="0">
                <a:solidFill>
                  <a:srgbClr val="C70000"/>
                </a:solidFill>
                <a:latin typeface="Calibri"/>
                <a:ea typeface="+mn-ea"/>
                <a:cs typeface="Arial"/>
              </a:rPr>
              <a:t>-2011</a:t>
            </a:r>
          </a:p>
          <a:p>
            <a:pPr algn="ctr" defTabSz="457200" eaLnBrk="0" fontAlgn="auto" hangingPunct="0">
              <a:spcBef>
                <a:spcPts val="0"/>
              </a:spcBef>
              <a:spcAft>
                <a:spcPts val="0"/>
              </a:spcAft>
            </a:pPr>
            <a:r>
              <a:rPr lang="en-US" sz="2400" b="1" dirty="0" smtClean="0">
                <a:solidFill>
                  <a:srgbClr val="C70000"/>
                </a:solidFill>
                <a:latin typeface="Calibri"/>
                <a:ea typeface="+mn-ea"/>
                <a:cs typeface="+mn-cs"/>
              </a:rPr>
              <a:t>32.3  FTEs (~$8M) of NECESSARY program of Work  </a:t>
            </a:r>
            <a:endParaRPr lang="en-US" sz="2400" b="1" dirty="0">
              <a:solidFill>
                <a:srgbClr val="C70000"/>
              </a:solidFill>
              <a:latin typeface="Calibri"/>
              <a:ea typeface="+mn-ea"/>
              <a:cs typeface="+mn-cs"/>
            </a:endParaRPr>
          </a:p>
        </p:txBody>
      </p:sp>
      <p:cxnSp>
        <p:nvCxnSpPr>
          <p:cNvPr id="33" name="Straight Arrow Connector 32"/>
          <p:cNvCxnSpPr/>
          <p:nvPr/>
        </p:nvCxnSpPr>
        <p:spPr>
          <a:xfrm>
            <a:off x="4321050" y="1409756"/>
            <a:ext cx="0" cy="879478"/>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1" name="Slide Number Placeholder 10"/>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28</a:t>
            </a:fld>
            <a:endParaRPr lang="en-US">
              <a:solidFill>
                <a:prstClr val="black">
                  <a:tint val="75000"/>
                </a:prstClr>
              </a:solidFill>
              <a:latin typeface="Calibri"/>
            </a:endParaRPr>
          </a:p>
        </p:txBody>
      </p:sp>
    </p:spTree>
    <p:extLst>
      <p:ext uri="{BB962C8B-B14F-4D97-AF65-F5344CB8AC3E}">
        <p14:creationId xmlns:p14="http://schemas.microsoft.com/office/powerpoint/2010/main" val="439953916"/>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87" name="Text Box 26"/>
          <p:cNvSpPr txBox="1">
            <a:spLocks noChangeArrowheads="1"/>
          </p:cNvSpPr>
          <p:nvPr/>
        </p:nvSpPr>
        <p:spPr bwMode="auto">
          <a:xfrm>
            <a:off x="979812" y="250673"/>
            <a:ext cx="5954388" cy="461665"/>
          </a:xfrm>
          <a:prstGeom prst="rect">
            <a:avLst/>
          </a:prstGeom>
          <a:solidFill>
            <a:schemeClr val="bg1"/>
          </a:solidFill>
          <a:ln w="3175">
            <a:noFill/>
            <a:miter lim="800000"/>
            <a:headEnd/>
            <a:tailEnd/>
          </a:ln>
        </p:spPr>
        <p:txBody>
          <a:bodyPr wrap="square">
            <a:spAutoFit/>
          </a:bodyPr>
          <a:lstStyle/>
          <a:p>
            <a:pPr algn="ctr" defTabSz="457200" eaLnBrk="0" fontAlgn="auto" hangingPunct="0">
              <a:spcBef>
                <a:spcPts val="0"/>
              </a:spcBef>
              <a:spcAft>
                <a:spcPts val="0"/>
              </a:spcAft>
            </a:pPr>
            <a:r>
              <a:rPr lang="en-US" sz="2400" b="1" dirty="0" smtClean="0">
                <a:solidFill>
                  <a:srgbClr val="C70000"/>
                </a:solidFill>
                <a:latin typeface="Arial"/>
                <a:ea typeface="+mn-ea"/>
                <a:cs typeface="Arial"/>
              </a:rPr>
              <a:t>It has become clear..</a:t>
            </a:r>
          </a:p>
        </p:txBody>
      </p:sp>
      <p:sp>
        <p:nvSpPr>
          <p:cNvPr id="2" name="TextBox 1"/>
          <p:cNvSpPr txBox="1"/>
          <p:nvPr/>
        </p:nvSpPr>
        <p:spPr>
          <a:xfrm>
            <a:off x="2133599" y="912336"/>
            <a:ext cx="4800601" cy="923330"/>
          </a:xfrm>
          <a:prstGeom prst="rect">
            <a:avLst/>
          </a:prstGeom>
          <a:noFill/>
          <a:ln w="38100" cmpd="sng">
            <a:solidFill>
              <a:srgbClr val="FF0000"/>
            </a:solidFill>
          </a:ln>
        </p:spPr>
        <p:txBody>
          <a:bodyPr wrap="square" rtlCol="0">
            <a:spAutoFit/>
          </a:bodyPr>
          <a:lstStyle/>
          <a:p>
            <a:pPr algn="ctr" defTabSz="457200" fontAlgn="auto">
              <a:spcBef>
                <a:spcPts val="0"/>
              </a:spcBef>
              <a:spcAft>
                <a:spcPts val="0"/>
              </a:spcAft>
            </a:pPr>
            <a:r>
              <a:rPr lang="en-US" sz="1800" b="1" dirty="0" smtClean="0">
                <a:solidFill>
                  <a:srgbClr val="1F497D"/>
                </a:solidFill>
                <a:latin typeface="Calibri"/>
                <a:ea typeface="+mn-ea"/>
                <a:cs typeface="+mn-cs"/>
              </a:rPr>
              <a:t>Each Program Office across </a:t>
            </a:r>
          </a:p>
          <a:p>
            <a:pPr algn="ctr" defTabSz="457200" fontAlgn="auto">
              <a:spcBef>
                <a:spcPts val="0"/>
              </a:spcBef>
              <a:spcAft>
                <a:spcPts val="0"/>
              </a:spcAft>
            </a:pPr>
            <a:r>
              <a:rPr lang="en-US" sz="1800" b="1" dirty="0" smtClean="0">
                <a:solidFill>
                  <a:srgbClr val="1F497D"/>
                </a:solidFill>
                <a:latin typeface="Calibri"/>
                <a:ea typeface="+mn-ea"/>
                <a:cs typeface="+mn-cs"/>
              </a:rPr>
              <a:t>DOE and NSF  likely to contribute to a different </a:t>
            </a:r>
            <a:r>
              <a:rPr lang="en-US" sz="1800" b="1" dirty="0">
                <a:solidFill>
                  <a:srgbClr val="1F497D"/>
                </a:solidFill>
                <a:latin typeface="Calibri"/>
                <a:ea typeface="+mn-ea"/>
                <a:cs typeface="+mn-cs"/>
              </a:rPr>
              <a:t>p</a:t>
            </a:r>
            <a:r>
              <a:rPr lang="en-US" sz="1800" b="1" dirty="0" smtClean="0">
                <a:solidFill>
                  <a:srgbClr val="1F497D"/>
                </a:solidFill>
                <a:latin typeface="Calibri"/>
                <a:ea typeface="+mn-ea"/>
                <a:cs typeface="+mn-cs"/>
              </a:rPr>
              <a:t>roject on a different timeline</a:t>
            </a:r>
            <a:endParaRPr lang="en-US" sz="1800" b="1" dirty="0">
              <a:solidFill>
                <a:srgbClr val="1F497D"/>
              </a:solidFill>
              <a:latin typeface="Calibri"/>
              <a:ea typeface="+mn-ea"/>
              <a:cs typeface="+mn-cs"/>
            </a:endParaRPr>
          </a:p>
        </p:txBody>
      </p:sp>
      <p:cxnSp>
        <p:nvCxnSpPr>
          <p:cNvPr id="35" name="Straight Arrow Connector 34"/>
          <p:cNvCxnSpPr>
            <a:endCxn id="42" idx="0"/>
          </p:cNvCxnSpPr>
          <p:nvPr/>
        </p:nvCxnSpPr>
        <p:spPr>
          <a:xfrm>
            <a:off x="6509706" y="1783834"/>
            <a:ext cx="869797" cy="53301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endCxn id="44" idx="0"/>
          </p:cNvCxnSpPr>
          <p:nvPr/>
        </p:nvCxnSpPr>
        <p:spPr>
          <a:xfrm>
            <a:off x="5066140" y="1796534"/>
            <a:ext cx="1089015" cy="220744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1739900" y="1835666"/>
            <a:ext cx="604206" cy="48118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78112" y="2186413"/>
            <a:ext cx="2448695" cy="1534687"/>
          </a:xfrm>
          <a:prstGeom prst="ellipse">
            <a:avLst/>
          </a:prstGeom>
          <a:no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0" name="TextBox 5"/>
          <p:cNvSpPr txBox="1">
            <a:spLocks noChangeArrowheads="1"/>
          </p:cNvSpPr>
          <p:nvPr/>
        </p:nvSpPr>
        <p:spPr bwMode="auto">
          <a:xfrm>
            <a:off x="1043088" y="2476280"/>
            <a:ext cx="518742"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OCI</a:t>
            </a:r>
          </a:p>
        </p:txBody>
      </p:sp>
      <p:cxnSp>
        <p:nvCxnSpPr>
          <p:cNvPr id="41" name="Straight Arrow Connector 40"/>
          <p:cNvCxnSpPr/>
          <p:nvPr/>
        </p:nvCxnSpPr>
        <p:spPr>
          <a:xfrm flipH="1">
            <a:off x="2725106" y="1796534"/>
            <a:ext cx="1163006" cy="2761734"/>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2" name="Oval 41"/>
          <p:cNvSpPr/>
          <p:nvPr/>
        </p:nvSpPr>
        <p:spPr>
          <a:xfrm>
            <a:off x="6155155" y="2316846"/>
            <a:ext cx="2448695" cy="1534687"/>
          </a:xfrm>
          <a:prstGeom prst="ellipse">
            <a:avLst/>
          </a:prstGeom>
          <a:no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3" name="TextBox 5"/>
          <p:cNvSpPr txBox="1">
            <a:spLocks noChangeArrowheads="1"/>
          </p:cNvSpPr>
          <p:nvPr/>
        </p:nvSpPr>
        <p:spPr bwMode="auto">
          <a:xfrm>
            <a:off x="7043149" y="2751266"/>
            <a:ext cx="672705"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ASCR</a:t>
            </a:r>
          </a:p>
        </p:txBody>
      </p:sp>
      <p:sp>
        <p:nvSpPr>
          <p:cNvPr id="44" name="Oval 43"/>
          <p:cNvSpPr/>
          <p:nvPr/>
        </p:nvSpPr>
        <p:spPr>
          <a:xfrm>
            <a:off x="4740382" y="4003983"/>
            <a:ext cx="2829546" cy="1929537"/>
          </a:xfrm>
          <a:prstGeom prst="ellipse">
            <a:avLst/>
          </a:prstGeom>
          <a:no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5" name="TextBox 5"/>
          <p:cNvSpPr txBox="1">
            <a:spLocks noChangeArrowheads="1"/>
          </p:cNvSpPr>
          <p:nvPr/>
        </p:nvSpPr>
        <p:spPr bwMode="auto">
          <a:xfrm>
            <a:off x="5645058" y="4298703"/>
            <a:ext cx="1020194"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DOE HEP</a:t>
            </a:r>
          </a:p>
        </p:txBody>
      </p:sp>
      <p:sp>
        <p:nvSpPr>
          <p:cNvPr id="48" name="Oval 47"/>
          <p:cNvSpPr/>
          <p:nvPr/>
        </p:nvSpPr>
        <p:spPr>
          <a:xfrm>
            <a:off x="795755" y="4298703"/>
            <a:ext cx="2448695" cy="1534687"/>
          </a:xfrm>
          <a:prstGeom prst="ellipse">
            <a:avLst/>
          </a:prstGeom>
          <a:no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9" name="TextBox 5"/>
          <p:cNvSpPr txBox="1">
            <a:spLocks noChangeArrowheads="1"/>
          </p:cNvSpPr>
          <p:nvPr/>
        </p:nvSpPr>
        <p:spPr bwMode="auto">
          <a:xfrm>
            <a:off x="1509780" y="4838969"/>
            <a:ext cx="1020644"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NSF MPS</a:t>
            </a:r>
          </a:p>
        </p:txBody>
      </p:sp>
      <p:sp>
        <p:nvSpPr>
          <p:cNvPr id="14" name="Slide Number Placeholder 13"/>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29</a:t>
            </a:fld>
            <a:endParaRPr lang="en-US">
              <a:solidFill>
                <a:prstClr val="black">
                  <a:tint val="75000"/>
                </a:prstClr>
              </a:solidFill>
              <a:latin typeface="Calibri"/>
            </a:endParaRPr>
          </a:p>
        </p:txBody>
      </p:sp>
    </p:spTree>
    <p:extLst>
      <p:ext uri="{BB962C8B-B14F-4D97-AF65-F5344CB8AC3E}">
        <p14:creationId xmlns:p14="http://schemas.microsoft.com/office/powerpoint/2010/main" val="259154981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of Proposal to NSF</a:t>
            </a:r>
            <a:endParaRPr lang="en-US" dirty="0"/>
          </a:p>
        </p:txBody>
      </p:sp>
      <p:sp>
        <p:nvSpPr>
          <p:cNvPr id="3" name="Content Placeholder 2"/>
          <p:cNvSpPr>
            <a:spLocks noGrp="1"/>
          </p:cNvSpPr>
          <p:nvPr>
            <p:ph idx="1"/>
          </p:nvPr>
        </p:nvSpPr>
        <p:spPr>
          <a:xfrm>
            <a:off x="774700" y="1333500"/>
            <a:ext cx="8208224" cy="4686300"/>
          </a:xfrm>
        </p:spPr>
        <p:txBody>
          <a:bodyPr/>
          <a:lstStyle/>
          <a:p>
            <a:r>
              <a:rPr lang="en-US" dirty="0" smtClean="0"/>
              <a:t>Proposed full scope of program of work deemed necessary to sustain and extend OSG FY12-FY16</a:t>
            </a:r>
          </a:p>
          <a:p>
            <a:r>
              <a:rPr lang="en-US" dirty="0" smtClean="0"/>
              <a:t>Full scope is 32.3 FTEs ($~8M). Requested 40%.</a:t>
            </a:r>
          </a:p>
          <a:p>
            <a:r>
              <a:rPr lang="en-US" dirty="0" smtClean="0"/>
              <a:t>One request received to clarify this.</a:t>
            </a:r>
          </a:p>
          <a:p>
            <a:r>
              <a:rPr lang="en-US" dirty="0" smtClean="0"/>
              <a:t>No news since then.</a:t>
            </a:r>
          </a:p>
          <a:p>
            <a:endParaRPr lang="en-US" dirty="0"/>
          </a:p>
          <a:p>
            <a:pPr marL="0" indent="0">
              <a:buNone/>
            </a:pPr>
            <a:r>
              <a:rPr lang="en-US" dirty="0" smtClean="0"/>
              <a:t>…</a:t>
            </a:r>
            <a:r>
              <a:rPr lang="en-US" i="1" dirty="0" smtClean="0"/>
              <a:t>to </a:t>
            </a:r>
            <a:r>
              <a:rPr lang="en-US" i="1" dirty="0"/>
              <a:t>transform the science and research computing landscape on our campuses through wide adoption of a new generation of DHTC technologies that support access to “any data, anytime, anywhere”, to an expanded set of job and data services via a single identity, and enable the transformation of our core stakeholders computing capabilities from </a:t>
            </a:r>
            <a:r>
              <a:rPr lang="en-US" i="1" dirty="0" err="1"/>
              <a:t>petascale</a:t>
            </a:r>
            <a:r>
              <a:rPr lang="en-US" i="1" dirty="0"/>
              <a:t> to </a:t>
            </a:r>
            <a:r>
              <a:rPr lang="en-US" i="1" dirty="0" err="1"/>
              <a:t>exascale</a:t>
            </a:r>
            <a:r>
              <a:rPr lang="en-US" i="1" dirty="0"/>
              <a:t>.</a:t>
            </a:r>
            <a:endParaRPr lang="en-US" dirty="0"/>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3</a:t>
            </a:fld>
            <a:endParaRPr lang="en-US" dirty="0"/>
          </a:p>
        </p:txBody>
      </p:sp>
    </p:spTree>
    <p:extLst>
      <p:ext uri="{BB962C8B-B14F-4D97-AF65-F5344CB8AC3E}">
        <p14:creationId xmlns:p14="http://schemas.microsoft.com/office/powerpoint/2010/main" val="1199056638"/>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33599" y="912336"/>
            <a:ext cx="4800601" cy="369332"/>
          </a:xfrm>
          <a:prstGeom prst="rect">
            <a:avLst/>
          </a:prstGeom>
          <a:noFill/>
          <a:ln w="28575" cmpd="sng">
            <a:solidFill>
              <a:srgbClr val="1F497D"/>
            </a:solidFill>
          </a:ln>
        </p:spPr>
        <p:txBody>
          <a:bodyPr wrap="square" rtlCol="0">
            <a:spAutoFit/>
          </a:bodyPr>
          <a:lstStyle/>
          <a:p>
            <a:pPr algn="ctr" defTabSz="457200" fontAlgn="auto">
              <a:spcBef>
                <a:spcPts val="0"/>
              </a:spcBef>
              <a:spcAft>
                <a:spcPts val="0"/>
              </a:spcAft>
            </a:pPr>
            <a:endParaRPr lang="en-US" sz="1800" dirty="0">
              <a:solidFill>
                <a:srgbClr val="1F497D"/>
              </a:solidFill>
              <a:latin typeface="Calibri"/>
              <a:ea typeface="+mn-ea"/>
              <a:cs typeface="+mn-cs"/>
            </a:endParaRPr>
          </a:p>
        </p:txBody>
      </p:sp>
      <p:sp>
        <p:nvSpPr>
          <p:cNvPr id="31787" name="Text Box 26"/>
          <p:cNvSpPr txBox="1">
            <a:spLocks noChangeArrowheads="1"/>
          </p:cNvSpPr>
          <p:nvPr/>
        </p:nvSpPr>
        <p:spPr bwMode="auto">
          <a:xfrm>
            <a:off x="1561830" y="444849"/>
            <a:ext cx="5954388" cy="830997"/>
          </a:xfrm>
          <a:prstGeom prst="rect">
            <a:avLst/>
          </a:prstGeom>
          <a:solidFill>
            <a:srgbClr val="FFFFFF"/>
          </a:solidFill>
          <a:ln w="3175">
            <a:noFill/>
            <a:miter lim="800000"/>
            <a:headEnd/>
            <a:tailEnd/>
          </a:ln>
        </p:spPr>
        <p:txBody>
          <a:bodyPr wrap="square">
            <a:spAutoFit/>
          </a:bodyPr>
          <a:lstStyle/>
          <a:p>
            <a:pPr algn="ctr" defTabSz="457200" eaLnBrk="0" fontAlgn="auto" hangingPunct="0">
              <a:spcBef>
                <a:spcPts val="0"/>
              </a:spcBef>
              <a:spcAft>
                <a:spcPts val="0"/>
              </a:spcAft>
            </a:pPr>
            <a:r>
              <a:rPr lang="en-US" sz="2400" b="1" dirty="0" smtClean="0">
                <a:solidFill>
                  <a:srgbClr val="C70000"/>
                </a:solidFill>
                <a:latin typeface="Arial"/>
                <a:ea typeface="+mn-ea"/>
                <a:cs typeface="Arial"/>
              </a:rPr>
              <a:t>DOE HEP (NP) funding </a:t>
            </a:r>
          </a:p>
          <a:p>
            <a:pPr algn="ctr" defTabSz="457200" eaLnBrk="0" fontAlgn="auto" hangingPunct="0">
              <a:spcBef>
                <a:spcPts val="0"/>
              </a:spcBef>
              <a:spcAft>
                <a:spcPts val="0"/>
              </a:spcAft>
            </a:pPr>
            <a:r>
              <a:rPr lang="en-US" sz="2400" b="1" dirty="0" smtClean="0">
                <a:solidFill>
                  <a:srgbClr val="C70000"/>
                </a:solidFill>
                <a:latin typeface="Arial"/>
                <a:ea typeface="+mn-ea"/>
                <a:cs typeface="Arial"/>
              </a:rPr>
              <a:t>finished Mar 2011..</a:t>
            </a:r>
          </a:p>
        </p:txBody>
      </p:sp>
      <p:cxnSp>
        <p:nvCxnSpPr>
          <p:cNvPr id="35" name="Straight Arrow Connector 34"/>
          <p:cNvCxnSpPr>
            <a:endCxn id="42" idx="0"/>
          </p:cNvCxnSpPr>
          <p:nvPr/>
        </p:nvCxnSpPr>
        <p:spPr>
          <a:xfrm>
            <a:off x="6509706" y="1783834"/>
            <a:ext cx="869797" cy="53301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endCxn id="44" idx="0"/>
          </p:cNvCxnSpPr>
          <p:nvPr/>
        </p:nvCxnSpPr>
        <p:spPr>
          <a:xfrm>
            <a:off x="5066140" y="1796534"/>
            <a:ext cx="1089015" cy="220744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1561830" y="1816100"/>
            <a:ext cx="802282" cy="500746"/>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78112" y="2186413"/>
            <a:ext cx="2448695" cy="153468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0" name="TextBox 5"/>
          <p:cNvSpPr txBox="1">
            <a:spLocks noChangeArrowheads="1"/>
          </p:cNvSpPr>
          <p:nvPr/>
        </p:nvSpPr>
        <p:spPr bwMode="auto">
          <a:xfrm>
            <a:off x="1043088" y="2476280"/>
            <a:ext cx="518742"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OCI</a:t>
            </a:r>
          </a:p>
        </p:txBody>
      </p:sp>
      <p:cxnSp>
        <p:nvCxnSpPr>
          <p:cNvPr id="41" name="Straight Arrow Connector 40"/>
          <p:cNvCxnSpPr/>
          <p:nvPr/>
        </p:nvCxnSpPr>
        <p:spPr>
          <a:xfrm flipH="1">
            <a:off x="2725106" y="1796534"/>
            <a:ext cx="1163006" cy="2761734"/>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2" name="Oval 41"/>
          <p:cNvSpPr/>
          <p:nvPr/>
        </p:nvSpPr>
        <p:spPr>
          <a:xfrm>
            <a:off x="6155155" y="2316846"/>
            <a:ext cx="2448695" cy="153468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3" name="TextBox 5"/>
          <p:cNvSpPr txBox="1">
            <a:spLocks noChangeArrowheads="1"/>
          </p:cNvSpPr>
          <p:nvPr/>
        </p:nvSpPr>
        <p:spPr bwMode="auto">
          <a:xfrm>
            <a:off x="7043149" y="2751266"/>
            <a:ext cx="672705"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ASCR</a:t>
            </a:r>
          </a:p>
        </p:txBody>
      </p:sp>
      <p:sp>
        <p:nvSpPr>
          <p:cNvPr id="44" name="Oval 43"/>
          <p:cNvSpPr/>
          <p:nvPr/>
        </p:nvSpPr>
        <p:spPr>
          <a:xfrm>
            <a:off x="4740382" y="4003983"/>
            <a:ext cx="2829546" cy="1929537"/>
          </a:xfrm>
          <a:prstGeom prst="ellipse">
            <a:avLst/>
          </a:prstGeom>
          <a:noFill/>
          <a:ln w="28575"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5" name="TextBox 5"/>
          <p:cNvSpPr txBox="1">
            <a:spLocks noChangeArrowheads="1"/>
          </p:cNvSpPr>
          <p:nvPr/>
        </p:nvSpPr>
        <p:spPr bwMode="auto">
          <a:xfrm>
            <a:off x="5456042" y="4298703"/>
            <a:ext cx="1398227"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FF0000"/>
                </a:solidFill>
                <a:latin typeface="Calibri"/>
                <a:ea typeface="+mn-ea"/>
                <a:cs typeface="+mn-cs"/>
              </a:rPr>
              <a:t>DOE HEP, NP</a:t>
            </a:r>
          </a:p>
        </p:txBody>
      </p:sp>
      <p:sp>
        <p:nvSpPr>
          <p:cNvPr id="48" name="Oval 47"/>
          <p:cNvSpPr/>
          <p:nvPr/>
        </p:nvSpPr>
        <p:spPr>
          <a:xfrm>
            <a:off x="795755" y="4298703"/>
            <a:ext cx="2448695" cy="153468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9" name="TextBox 5"/>
          <p:cNvSpPr txBox="1">
            <a:spLocks noChangeArrowheads="1"/>
          </p:cNvSpPr>
          <p:nvPr/>
        </p:nvSpPr>
        <p:spPr bwMode="auto">
          <a:xfrm>
            <a:off x="1509780" y="4838969"/>
            <a:ext cx="1020644"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NSF MPS</a:t>
            </a:r>
          </a:p>
        </p:txBody>
      </p:sp>
      <p:sp>
        <p:nvSpPr>
          <p:cNvPr id="16" name="TextBox 15"/>
          <p:cNvSpPr txBox="1"/>
          <p:nvPr/>
        </p:nvSpPr>
        <p:spPr>
          <a:xfrm>
            <a:off x="4342127" y="4831728"/>
            <a:ext cx="3887473" cy="830997"/>
          </a:xfrm>
          <a:prstGeom prst="rect">
            <a:avLst/>
          </a:prstGeom>
          <a:solidFill>
            <a:srgbClr val="FFFFFF"/>
          </a:solidFill>
          <a:ln w="38100" cmpd="sng">
            <a:solidFill>
              <a:srgbClr val="FF0000"/>
            </a:solidFill>
          </a:ln>
        </p:spPr>
        <p:txBody>
          <a:bodyPr wrap="square" rtlCol="0">
            <a:spAutoFit/>
          </a:bodyPr>
          <a:lstStyle/>
          <a:p>
            <a:pPr algn="ctr" defTabSz="457200" eaLnBrk="0" fontAlgn="auto" hangingPunct="0">
              <a:spcBef>
                <a:spcPts val="0"/>
              </a:spcBef>
              <a:spcAft>
                <a:spcPts val="0"/>
              </a:spcAft>
            </a:pPr>
            <a:r>
              <a:rPr lang="en-US" sz="2400" b="1" dirty="0" smtClean="0">
                <a:solidFill>
                  <a:srgbClr val="C70000"/>
                </a:solidFill>
                <a:latin typeface="Calibri"/>
                <a:ea typeface="+mn-ea"/>
                <a:cs typeface="Arial"/>
              </a:rPr>
              <a:t>1 year extension to </a:t>
            </a:r>
          </a:p>
          <a:p>
            <a:pPr algn="ctr" defTabSz="457200" eaLnBrk="0" fontAlgn="auto" hangingPunct="0">
              <a:spcBef>
                <a:spcPts val="0"/>
              </a:spcBef>
              <a:spcAft>
                <a:spcPts val="0"/>
              </a:spcAft>
            </a:pPr>
            <a:r>
              <a:rPr lang="en-US" sz="2400" b="1" dirty="0" smtClean="0">
                <a:solidFill>
                  <a:srgbClr val="C70000"/>
                </a:solidFill>
                <a:latin typeface="Calibri"/>
                <a:ea typeface="+mn-ea"/>
                <a:cs typeface="Arial"/>
              </a:rPr>
              <a:t>Mar 2012. </a:t>
            </a:r>
            <a:endParaRPr lang="en-US" sz="2400" b="1" dirty="0">
              <a:solidFill>
                <a:srgbClr val="C70000"/>
              </a:solidFill>
              <a:latin typeface="Calibri"/>
              <a:ea typeface="+mn-ea"/>
              <a:cs typeface="+mn-cs"/>
            </a:endParaRPr>
          </a:p>
        </p:txBody>
      </p:sp>
      <p:sp>
        <p:nvSpPr>
          <p:cNvPr id="5" name="Slide Number Placeholder 4"/>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30</a:t>
            </a:fld>
            <a:endParaRPr lang="en-US">
              <a:solidFill>
                <a:prstClr val="black">
                  <a:tint val="75000"/>
                </a:prstClr>
              </a:solidFill>
              <a:latin typeface="Calibri"/>
            </a:endParaRPr>
          </a:p>
        </p:txBody>
      </p:sp>
      <p:pic>
        <p:nvPicPr>
          <p:cNvPr id="3" name="Picture 2" descr="EGI_Evolution 11.pdf"/>
          <p:cNvPicPr>
            <a:picLocks noChangeAspect="1"/>
          </p:cNvPicPr>
          <p:nvPr/>
        </p:nvPicPr>
        <p:blipFill rotWithShape="1">
          <a:blip r:embed="rId3">
            <a:extLst>
              <a:ext uri="{28A0092B-C50C-407E-A947-70E740481C1C}">
                <a14:useLocalDpi xmlns:a14="http://schemas.microsoft.com/office/drawing/2010/main" val="0"/>
              </a:ext>
            </a:extLst>
          </a:blip>
          <a:srcRect l="4866" t="7142" r="4487" b="8152"/>
          <a:stretch/>
        </p:blipFill>
        <p:spPr>
          <a:xfrm>
            <a:off x="310808" y="4067496"/>
            <a:ext cx="2445951" cy="1766163"/>
          </a:xfrm>
          <a:prstGeom prst="rect">
            <a:avLst/>
          </a:prstGeom>
        </p:spPr>
      </p:pic>
      <p:sp>
        <p:nvSpPr>
          <p:cNvPr id="19" name="TextBox 18"/>
          <p:cNvSpPr txBox="1"/>
          <p:nvPr/>
        </p:nvSpPr>
        <p:spPr>
          <a:xfrm>
            <a:off x="236568" y="5946319"/>
            <a:ext cx="3878232" cy="923330"/>
          </a:xfrm>
          <a:prstGeom prst="rect">
            <a:avLst/>
          </a:prstGeom>
          <a:solidFill>
            <a:srgbClr val="FFFFFF"/>
          </a:solidFill>
          <a:ln w="38100" cmpd="sng">
            <a:solidFill>
              <a:srgbClr val="FFFFFF"/>
            </a:solidFill>
          </a:ln>
        </p:spPr>
        <p:txBody>
          <a:bodyPr wrap="square" rtlCol="0">
            <a:spAutoFit/>
          </a:bodyPr>
          <a:lstStyle/>
          <a:p>
            <a:pPr defTabSz="457200" eaLnBrk="0" fontAlgn="auto" hangingPunct="0">
              <a:spcBef>
                <a:spcPts val="0"/>
              </a:spcBef>
              <a:spcAft>
                <a:spcPts val="0"/>
              </a:spcAft>
            </a:pPr>
            <a:r>
              <a:rPr lang="en-US" sz="1800" dirty="0" smtClean="0">
                <a:solidFill>
                  <a:srgbClr val="000090"/>
                </a:solidFill>
                <a:latin typeface="Calibri"/>
                <a:ea typeface="+mn-ea"/>
                <a:cs typeface="Arial"/>
              </a:rPr>
              <a:t>Slides from “</a:t>
            </a:r>
            <a:r>
              <a:rPr lang="en-US" sz="1800" dirty="0">
                <a:solidFill>
                  <a:srgbClr val="000090"/>
                </a:solidFill>
                <a:latin typeface="Calibri"/>
                <a:ea typeface="+mn-ea"/>
                <a:cs typeface="+mn-cs"/>
              </a:rPr>
              <a:t>Challenges and Evolution of the LHC Production Grid</a:t>
            </a:r>
            <a:r>
              <a:rPr lang="en-US" sz="1800" dirty="0" smtClean="0">
                <a:solidFill>
                  <a:srgbClr val="000090"/>
                </a:solidFill>
                <a:latin typeface="Calibri"/>
                <a:ea typeface="+mn-ea"/>
                <a:cs typeface="Arial"/>
              </a:rPr>
              <a:t>”, Ian Fisk, talk at EGI User Forum</a:t>
            </a:r>
          </a:p>
        </p:txBody>
      </p:sp>
      <p:pic>
        <p:nvPicPr>
          <p:cNvPr id="6" name="Picture 5" descr="EGI_Evolution 2.pdf"/>
          <p:cNvPicPr>
            <a:picLocks noChangeAspect="1"/>
          </p:cNvPicPr>
          <p:nvPr/>
        </p:nvPicPr>
        <p:blipFill rotWithShape="1">
          <a:blip r:embed="rId4">
            <a:extLst>
              <a:ext uri="{28A0092B-C50C-407E-A947-70E740481C1C}">
                <a14:useLocalDpi xmlns:a14="http://schemas.microsoft.com/office/drawing/2010/main" val="0"/>
              </a:ext>
            </a:extLst>
          </a:blip>
          <a:srcRect l="5437" t="6852" r="5842" b="7315"/>
          <a:stretch/>
        </p:blipFill>
        <p:spPr>
          <a:xfrm>
            <a:off x="332898" y="2144917"/>
            <a:ext cx="2401770" cy="1795516"/>
          </a:xfrm>
          <a:prstGeom prst="rect">
            <a:avLst/>
          </a:prstGeom>
        </p:spPr>
      </p:pic>
      <p:pic>
        <p:nvPicPr>
          <p:cNvPr id="7" name="Picture 6" descr="EGI_Evolution 4.pdf"/>
          <p:cNvPicPr>
            <a:picLocks noChangeAspect="1"/>
          </p:cNvPicPr>
          <p:nvPr/>
        </p:nvPicPr>
        <p:blipFill rotWithShape="1">
          <a:blip r:embed="rId5">
            <a:extLst>
              <a:ext uri="{28A0092B-C50C-407E-A947-70E740481C1C}">
                <a14:useLocalDpi xmlns:a14="http://schemas.microsoft.com/office/drawing/2010/main" val="0"/>
              </a:ext>
            </a:extLst>
          </a:blip>
          <a:srcRect l="4866" t="6176" r="5555" b="15336"/>
          <a:stretch/>
        </p:blipFill>
        <p:spPr>
          <a:xfrm>
            <a:off x="296735" y="374784"/>
            <a:ext cx="2474096" cy="1675124"/>
          </a:xfrm>
          <a:prstGeom prst="rect">
            <a:avLst/>
          </a:prstGeom>
        </p:spPr>
      </p:pic>
    </p:spTree>
    <p:extLst>
      <p:ext uri="{BB962C8B-B14F-4D97-AF65-F5344CB8AC3E}">
        <p14:creationId xmlns:p14="http://schemas.microsoft.com/office/powerpoint/2010/main" val="2511608793"/>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33599" y="1509236"/>
            <a:ext cx="4800601" cy="369332"/>
          </a:xfrm>
          <a:prstGeom prst="rect">
            <a:avLst/>
          </a:prstGeom>
          <a:noFill/>
          <a:ln w="28575" cmpd="sng">
            <a:solidFill>
              <a:srgbClr val="1F497D"/>
            </a:solidFill>
          </a:ln>
        </p:spPr>
        <p:txBody>
          <a:bodyPr wrap="square" rtlCol="0">
            <a:spAutoFit/>
          </a:bodyPr>
          <a:lstStyle/>
          <a:p>
            <a:pPr algn="ctr" defTabSz="457200" fontAlgn="auto">
              <a:spcBef>
                <a:spcPts val="0"/>
              </a:spcBef>
              <a:spcAft>
                <a:spcPts val="0"/>
              </a:spcAft>
            </a:pPr>
            <a:endParaRPr lang="en-US" sz="1800" dirty="0">
              <a:solidFill>
                <a:srgbClr val="1F497D"/>
              </a:solidFill>
              <a:latin typeface="Calibri"/>
              <a:ea typeface="+mn-ea"/>
              <a:cs typeface="+mn-cs"/>
            </a:endParaRPr>
          </a:p>
        </p:txBody>
      </p:sp>
      <p:cxnSp>
        <p:nvCxnSpPr>
          <p:cNvPr id="35" name="Straight Arrow Connector 34"/>
          <p:cNvCxnSpPr>
            <a:endCxn id="42" idx="0"/>
          </p:cNvCxnSpPr>
          <p:nvPr/>
        </p:nvCxnSpPr>
        <p:spPr>
          <a:xfrm>
            <a:off x="6509706" y="2380734"/>
            <a:ext cx="869797" cy="53301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endCxn id="44" idx="0"/>
          </p:cNvCxnSpPr>
          <p:nvPr/>
        </p:nvCxnSpPr>
        <p:spPr>
          <a:xfrm>
            <a:off x="5066140" y="2393434"/>
            <a:ext cx="1089015" cy="220744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1714500" y="2432566"/>
            <a:ext cx="629606" cy="48118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78112" y="2783313"/>
            <a:ext cx="2448695" cy="153468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0" name="TextBox 5"/>
          <p:cNvSpPr txBox="1">
            <a:spLocks noChangeArrowheads="1"/>
          </p:cNvSpPr>
          <p:nvPr/>
        </p:nvSpPr>
        <p:spPr bwMode="auto">
          <a:xfrm>
            <a:off x="1043088" y="3073180"/>
            <a:ext cx="518742"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OCI</a:t>
            </a:r>
          </a:p>
        </p:txBody>
      </p:sp>
      <p:cxnSp>
        <p:nvCxnSpPr>
          <p:cNvPr id="41" name="Straight Arrow Connector 40"/>
          <p:cNvCxnSpPr/>
          <p:nvPr/>
        </p:nvCxnSpPr>
        <p:spPr>
          <a:xfrm flipH="1">
            <a:off x="2725106" y="2393434"/>
            <a:ext cx="1163006" cy="2761734"/>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2" name="Oval 41"/>
          <p:cNvSpPr/>
          <p:nvPr/>
        </p:nvSpPr>
        <p:spPr>
          <a:xfrm>
            <a:off x="6155155" y="2913746"/>
            <a:ext cx="2448695" cy="153468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3" name="TextBox 5"/>
          <p:cNvSpPr txBox="1">
            <a:spLocks noChangeArrowheads="1"/>
          </p:cNvSpPr>
          <p:nvPr/>
        </p:nvSpPr>
        <p:spPr bwMode="auto">
          <a:xfrm>
            <a:off x="7043149" y="3348166"/>
            <a:ext cx="672705"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ASCR</a:t>
            </a:r>
          </a:p>
        </p:txBody>
      </p:sp>
      <p:sp>
        <p:nvSpPr>
          <p:cNvPr id="44" name="Oval 43"/>
          <p:cNvSpPr/>
          <p:nvPr/>
        </p:nvSpPr>
        <p:spPr>
          <a:xfrm>
            <a:off x="4740382" y="4600883"/>
            <a:ext cx="2829546" cy="192953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5" name="TextBox 5"/>
          <p:cNvSpPr txBox="1">
            <a:spLocks noChangeArrowheads="1"/>
          </p:cNvSpPr>
          <p:nvPr/>
        </p:nvSpPr>
        <p:spPr bwMode="auto">
          <a:xfrm>
            <a:off x="5645058" y="4895603"/>
            <a:ext cx="1020194"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DOE HEP</a:t>
            </a:r>
          </a:p>
        </p:txBody>
      </p:sp>
      <p:sp>
        <p:nvSpPr>
          <p:cNvPr id="48" name="Oval 47"/>
          <p:cNvSpPr/>
          <p:nvPr/>
        </p:nvSpPr>
        <p:spPr>
          <a:xfrm>
            <a:off x="795755" y="4895603"/>
            <a:ext cx="2448695" cy="1534687"/>
          </a:xfrm>
          <a:prstGeom prst="ellipse">
            <a:avLst/>
          </a:prstGeom>
          <a:noFill/>
          <a:ln w="28575"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9" name="TextBox 5"/>
          <p:cNvSpPr txBox="1">
            <a:spLocks noChangeArrowheads="1"/>
          </p:cNvSpPr>
          <p:nvPr/>
        </p:nvSpPr>
        <p:spPr bwMode="auto">
          <a:xfrm>
            <a:off x="1458980" y="5155168"/>
            <a:ext cx="1020644"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FF0000"/>
                </a:solidFill>
                <a:latin typeface="Calibri"/>
                <a:ea typeface="+mn-ea"/>
                <a:cs typeface="+mn-cs"/>
              </a:rPr>
              <a:t>NSF MPS</a:t>
            </a:r>
          </a:p>
        </p:txBody>
      </p:sp>
      <p:sp>
        <p:nvSpPr>
          <p:cNvPr id="16" name="TextBox 15"/>
          <p:cNvSpPr txBox="1"/>
          <p:nvPr/>
        </p:nvSpPr>
        <p:spPr>
          <a:xfrm>
            <a:off x="4342127" y="5428628"/>
            <a:ext cx="3887473" cy="830997"/>
          </a:xfrm>
          <a:prstGeom prst="rect">
            <a:avLst/>
          </a:prstGeom>
          <a:solidFill>
            <a:srgbClr val="FFFFFF"/>
          </a:solidFill>
          <a:ln w="38100"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Arial"/>
              </a:rPr>
              <a:t>1 year extension Mar 2011- Mar 2012. </a:t>
            </a:r>
            <a:endParaRPr lang="en-US" sz="2400" dirty="0">
              <a:solidFill>
                <a:srgbClr val="1F497D"/>
              </a:solidFill>
              <a:latin typeface="Calibri"/>
              <a:ea typeface="+mn-ea"/>
              <a:cs typeface="+mn-cs"/>
            </a:endParaRPr>
          </a:p>
        </p:txBody>
      </p:sp>
      <p:sp>
        <p:nvSpPr>
          <p:cNvPr id="17" name="TextBox 16"/>
          <p:cNvSpPr txBox="1"/>
          <p:nvPr/>
        </p:nvSpPr>
        <p:spPr>
          <a:xfrm>
            <a:off x="1714500" y="800606"/>
            <a:ext cx="5755533" cy="1200328"/>
          </a:xfrm>
          <a:prstGeom prst="rect">
            <a:avLst/>
          </a:prstGeom>
          <a:solidFill>
            <a:srgbClr val="FFFFFF"/>
          </a:solidFill>
          <a:ln w="38100" cmpd="sng">
            <a:noFill/>
          </a:ln>
        </p:spPr>
        <p:txBody>
          <a:bodyPr wrap="square" rtlCol="0">
            <a:spAutoFit/>
          </a:bodyPr>
          <a:lstStyle/>
          <a:p>
            <a:pPr algn="ctr" defTabSz="457200" eaLnBrk="0" fontAlgn="auto" hangingPunct="0">
              <a:spcBef>
                <a:spcPts val="0"/>
              </a:spcBef>
              <a:spcAft>
                <a:spcPts val="0"/>
              </a:spcAft>
            </a:pPr>
            <a:endParaRPr lang="en-US" sz="2400" b="1" dirty="0" smtClean="0">
              <a:solidFill>
                <a:srgbClr val="C70000"/>
              </a:solidFill>
              <a:latin typeface="Calibri"/>
              <a:ea typeface="+mn-ea"/>
              <a:cs typeface="Arial"/>
            </a:endParaRPr>
          </a:p>
          <a:p>
            <a:pPr algn="ctr" defTabSz="457200" eaLnBrk="0" fontAlgn="auto" hangingPunct="0">
              <a:spcBef>
                <a:spcPts val="0"/>
              </a:spcBef>
              <a:spcAft>
                <a:spcPts val="0"/>
              </a:spcAft>
            </a:pPr>
            <a:r>
              <a:rPr lang="en-US" sz="2400" b="1" dirty="0" smtClean="0">
                <a:solidFill>
                  <a:srgbClr val="C70000"/>
                </a:solidFill>
                <a:latin typeface="Calibri"/>
                <a:ea typeface="+mn-ea"/>
                <a:cs typeface="Arial"/>
              </a:rPr>
              <a:t>Rest of OSG project finishes in Sept 2011</a:t>
            </a:r>
          </a:p>
          <a:p>
            <a:pPr algn="ctr" defTabSz="457200" eaLnBrk="0" fontAlgn="auto" hangingPunct="0">
              <a:spcBef>
                <a:spcPts val="0"/>
              </a:spcBef>
              <a:spcAft>
                <a:spcPts val="0"/>
              </a:spcAft>
            </a:pPr>
            <a:endParaRPr lang="en-US" sz="2400" b="1" dirty="0">
              <a:solidFill>
                <a:srgbClr val="C70000"/>
              </a:solidFill>
              <a:latin typeface="Calibri"/>
              <a:ea typeface="+mn-ea"/>
              <a:cs typeface="Arial"/>
            </a:endParaRPr>
          </a:p>
        </p:txBody>
      </p:sp>
      <p:sp>
        <p:nvSpPr>
          <p:cNvPr id="18" name="TextBox 17"/>
          <p:cNvSpPr txBox="1"/>
          <p:nvPr/>
        </p:nvSpPr>
        <p:spPr>
          <a:xfrm>
            <a:off x="0" y="5524500"/>
            <a:ext cx="4559300" cy="1200328"/>
          </a:xfrm>
          <a:prstGeom prst="rect">
            <a:avLst/>
          </a:prstGeom>
          <a:solidFill>
            <a:srgbClr val="FFFFFF"/>
          </a:solidFill>
          <a:ln w="38100" cmpd="sng">
            <a:solidFill>
              <a:srgbClr val="FF0000"/>
            </a:solidFill>
          </a:ln>
        </p:spPr>
        <p:txBody>
          <a:bodyPr wrap="square" rtlCol="0">
            <a:spAutoFit/>
          </a:bodyPr>
          <a:lstStyle/>
          <a:p>
            <a:pPr algn="ctr" defTabSz="457200" eaLnBrk="0" fontAlgn="auto" hangingPunct="0">
              <a:spcBef>
                <a:spcPts val="0"/>
              </a:spcBef>
              <a:spcAft>
                <a:spcPts val="0"/>
              </a:spcAft>
            </a:pPr>
            <a:r>
              <a:rPr lang="en-US" sz="2400" b="1" dirty="0" smtClean="0">
                <a:solidFill>
                  <a:srgbClr val="C70000"/>
                </a:solidFill>
                <a:latin typeface="Calibri"/>
                <a:ea typeface="+mn-ea"/>
                <a:cs typeface="Arial"/>
              </a:rPr>
              <a:t>So In March we submitted 40% Budget to NSF for 5 year program of work. </a:t>
            </a:r>
          </a:p>
        </p:txBody>
      </p:sp>
      <p:sp>
        <p:nvSpPr>
          <p:cNvPr id="4" name="Slide Number Placeholder 3"/>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31</a:t>
            </a:fld>
            <a:endParaRPr lang="en-US">
              <a:solidFill>
                <a:prstClr val="black">
                  <a:tint val="75000"/>
                </a:prstClr>
              </a:solidFill>
              <a:latin typeface="Calibri"/>
            </a:endParaRPr>
          </a:p>
        </p:txBody>
      </p:sp>
      <p:pic>
        <p:nvPicPr>
          <p:cNvPr id="3" name="Picture 2" descr="osg-arch-v9.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6639" y="1799721"/>
            <a:ext cx="4096561" cy="2801162"/>
          </a:xfrm>
          <a:prstGeom prst="rect">
            <a:avLst/>
          </a:prstGeom>
          <a:ln w="28575" cmpd="sng">
            <a:solidFill>
              <a:srgbClr val="800000"/>
            </a:solidFill>
          </a:ln>
          <a:effectLst>
            <a:outerShdw blurRad="190500" algn="tl" rotWithShape="0">
              <a:srgbClr val="000000">
                <a:alpha val="70000"/>
              </a:srgbClr>
            </a:outerShdw>
          </a:effectLst>
        </p:spPr>
      </p:pic>
    </p:spTree>
    <p:extLst>
      <p:ext uri="{BB962C8B-B14F-4D97-AF65-F5344CB8AC3E}">
        <p14:creationId xmlns:p14="http://schemas.microsoft.com/office/powerpoint/2010/main" val="3572028843"/>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7899" y="1153636"/>
            <a:ext cx="4800601" cy="923330"/>
          </a:xfrm>
          <a:prstGeom prst="rect">
            <a:avLst/>
          </a:prstGeom>
          <a:noFill/>
          <a:ln w="38100" cmpd="sng">
            <a:solidFill>
              <a:srgbClr val="1F497D"/>
            </a:solidFill>
          </a:ln>
        </p:spPr>
        <p:txBody>
          <a:bodyPr wrap="square" rtlCol="0">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Each Program Office across </a:t>
            </a:r>
          </a:p>
          <a:p>
            <a:pPr algn="ctr" defTabSz="457200" fontAlgn="auto">
              <a:spcBef>
                <a:spcPts val="0"/>
              </a:spcBef>
              <a:spcAft>
                <a:spcPts val="0"/>
              </a:spcAft>
            </a:pPr>
            <a:r>
              <a:rPr lang="en-US" sz="1800" dirty="0" smtClean="0">
                <a:solidFill>
                  <a:srgbClr val="1F497D"/>
                </a:solidFill>
                <a:latin typeface="Calibri"/>
                <a:ea typeface="+mn-ea"/>
                <a:cs typeface="+mn-cs"/>
              </a:rPr>
              <a:t>DOE and NSF “expect” to  contribute to a Different Project</a:t>
            </a:r>
            <a:endParaRPr lang="en-US" sz="1800" dirty="0">
              <a:solidFill>
                <a:srgbClr val="1F497D"/>
              </a:solidFill>
              <a:latin typeface="Calibri"/>
              <a:ea typeface="+mn-ea"/>
              <a:cs typeface="+mn-cs"/>
            </a:endParaRPr>
          </a:p>
        </p:txBody>
      </p:sp>
      <p:cxnSp>
        <p:nvCxnSpPr>
          <p:cNvPr id="35" name="Straight Arrow Connector 34"/>
          <p:cNvCxnSpPr>
            <a:endCxn id="42" idx="0"/>
          </p:cNvCxnSpPr>
          <p:nvPr/>
        </p:nvCxnSpPr>
        <p:spPr>
          <a:xfrm>
            <a:off x="6624006" y="2025134"/>
            <a:ext cx="869797" cy="53301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endCxn id="44" idx="0"/>
          </p:cNvCxnSpPr>
          <p:nvPr/>
        </p:nvCxnSpPr>
        <p:spPr>
          <a:xfrm>
            <a:off x="5180440" y="2037834"/>
            <a:ext cx="1089015" cy="220744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1993900" y="2076966"/>
            <a:ext cx="464506" cy="48118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192412" y="2427713"/>
            <a:ext cx="2448695" cy="153468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0" name="TextBox 5"/>
          <p:cNvSpPr txBox="1">
            <a:spLocks noChangeArrowheads="1"/>
          </p:cNvSpPr>
          <p:nvPr/>
        </p:nvSpPr>
        <p:spPr bwMode="auto">
          <a:xfrm>
            <a:off x="170265" y="2717580"/>
            <a:ext cx="2492990" cy="923330"/>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OCI</a:t>
            </a:r>
          </a:p>
          <a:p>
            <a:pPr algn="ctr" defTabSz="457200" fontAlgn="auto">
              <a:spcBef>
                <a:spcPts val="0"/>
              </a:spcBef>
              <a:spcAft>
                <a:spcPts val="0"/>
              </a:spcAft>
            </a:pPr>
            <a:r>
              <a:rPr lang="en-US" sz="1800" b="1" dirty="0" smtClean="0">
                <a:solidFill>
                  <a:srgbClr val="FF0000"/>
                </a:solidFill>
                <a:latin typeface="Calibri"/>
                <a:ea typeface="+mn-ea"/>
                <a:cs typeface="+mn-cs"/>
              </a:rPr>
              <a:t>Campus Infrastructure ?</a:t>
            </a:r>
          </a:p>
          <a:p>
            <a:pPr algn="ctr" defTabSz="457200" fontAlgn="auto">
              <a:spcBef>
                <a:spcPts val="0"/>
              </a:spcBef>
              <a:spcAft>
                <a:spcPts val="0"/>
              </a:spcAft>
            </a:pPr>
            <a:r>
              <a:rPr lang="en-US" sz="1800" b="1" dirty="0" smtClean="0">
                <a:solidFill>
                  <a:srgbClr val="FF0000"/>
                </a:solidFill>
                <a:latin typeface="Calibri"/>
                <a:ea typeface="+mn-ea"/>
                <a:cs typeface="+mn-cs"/>
              </a:rPr>
              <a:t>Software Institute?</a:t>
            </a:r>
            <a:endParaRPr lang="en-US" sz="1800" b="1" dirty="0">
              <a:solidFill>
                <a:srgbClr val="FF0000"/>
              </a:solidFill>
              <a:latin typeface="Calibri"/>
              <a:ea typeface="+mn-ea"/>
              <a:cs typeface="+mn-cs"/>
            </a:endParaRPr>
          </a:p>
        </p:txBody>
      </p:sp>
      <p:cxnSp>
        <p:nvCxnSpPr>
          <p:cNvPr id="41" name="Straight Arrow Connector 40"/>
          <p:cNvCxnSpPr/>
          <p:nvPr/>
        </p:nvCxnSpPr>
        <p:spPr>
          <a:xfrm flipH="1">
            <a:off x="2839406" y="2037834"/>
            <a:ext cx="1163006" cy="2761734"/>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2" name="Oval 41"/>
          <p:cNvSpPr/>
          <p:nvPr/>
        </p:nvSpPr>
        <p:spPr>
          <a:xfrm>
            <a:off x="6269455" y="2558146"/>
            <a:ext cx="2448695" cy="153468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3" name="TextBox 5"/>
          <p:cNvSpPr txBox="1">
            <a:spLocks noChangeArrowheads="1"/>
          </p:cNvSpPr>
          <p:nvPr/>
        </p:nvSpPr>
        <p:spPr bwMode="auto">
          <a:xfrm>
            <a:off x="6494145" y="2992566"/>
            <a:ext cx="1999315" cy="646331"/>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ASCR</a:t>
            </a:r>
          </a:p>
          <a:p>
            <a:pPr algn="ctr" defTabSz="457200" fontAlgn="auto">
              <a:spcBef>
                <a:spcPts val="0"/>
              </a:spcBef>
              <a:spcAft>
                <a:spcPts val="0"/>
              </a:spcAft>
            </a:pPr>
            <a:r>
              <a:rPr lang="en-US" sz="1800" b="1" dirty="0" smtClean="0">
                <a:solidFill>
                  <a:srgbClr val="FF0000"/>
                </a:solidFill>
                <a:latin typeface="Calibri"/>
                <a:ea typeface="+mn-ea"/>
                <a:cs typeface="+mn-cs"/>
              </a:rPr>
              <a:t>SciDAC-3 Institutes</a:t>
            </a:r>
          </a:p>
        </p:txBody>
      </p:sp>
      <p:sp>
        <p:nvSpPr>
          <p:cNvPr id="44" name="Oval 43"/>
          <p:cNvSpPr/>
          <p:nvPr/>
        </p:nvSpPr>
        <p:spPr>
          <a:xfrm>
            <a:off x="4854682" y="4245283"/>
            <a:ext cx="2829546" cy="192953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5" name="TextBox 5"/>
          <p:cNvSpPr txBox="1">
            <a:spLocks noChangeArrowheads="1"/>
          </p:cNvSpPr>
          <p:nvPr/>
        </p:nvSpPr>
        <p:spPr bwMode="auto">
          <a:xfrm>
            <a:off x="4854682" y="4540003"/>
            <a:ext cx="2829546" cy="1200329"/>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DOE HEP</a:t>
            </a:r>
          </a:p>
          <a:p>
            <a:pPr algn="ctr" defTabSz="457200" fontAlgn="auto">
              <a:spcBef>
                <a:spcPts val="0"/>
              </a:spcBef>
              <a:spcAft>
                <a:spcPts val="0"/>
              </a:spcAft>
            </a:pPr>
            <a:r>
              <a:rPr lang="en-US" sz="1800" dirty="0" smtClean="0">
                <a:solidFill>
                  <a:srgbClr val="1F497D"/>
                </a:solidFill>
                <a:latin typeface="Calibri"/>
                <a:ea typeface="+mn-ea"/>
                <a:cs typeface="+mn-cs"/>
              </a:rPr>
              <a:t>SciDAC-3 </a:t>
            </a:r>
          </a:p>
          <a:p>
            <a:pPr algn="ctr" defTabSz="457200" fontAlgn="auto">
              <a:spcBef>
                <a:spcPts val="0"/>
              </a:spcBef>
              <a:spcAft>
                <a:spcPts val="0"/>
              </a:spcAft>
            </a:pPr>
            <a:r>
              <a:rPr lang="en-US" sz="1800" dirty="0" smtClean="0">
                <a:solidFill>
                  <a:srgbClr val="1F497D"/>
                </a:solidFill>
                <a:latin typeface="Calibri"/>
                <a:ea typeface="+mn-ea"/>
                <a:cs typeface="+mn-cs"/>
              </a:rPr>
              <a:t>Science Application Project?</a:t>
            </a:r>
          </a:p>
          <a:p>
            <a:pPr algn="ctr" defTabSz="457200" fontAlgn="auto">
              <a:spcBef>
                <a:spcPts val="0"/>
              </a:spcBef>
              <a:spcAft>
                <a:spcPts val="0"/>
              </a:spcAft>
            </a:pPr>
            <a:r>
              <a:rPr lang="en-US" sz="1800" dirty="0" smtClean="0">
                <a:solidFill>
                  <a:srgbClr val="1F497D"/>
                </a:solidFill>
                <a:latin typeface="Calibri"/>
                <a:ea typeface="+mn-ea"/>
                <a:cs typeface="+mn-cs"/>
              </a:rPr>
              <a:t>LHC operations?</a:t>
            </a:r>
            <a:endParaRPr lang="en-US" sz="1800" dirty="0">
              <a:solidFill>
                <a:srgbClr val="1F497D"/>
              </a:solidFill>
              <a:latin typeface="Calibri"/>
              <a:ea typeface="+mn-ea"/>
              <a:cs typeface="+mn-cs"/>
            </a:endParaRPr>
          </a:p>
        </p:txBody>
      </p:sp>
      <p:sp>
        <p:nvSpPr>
          <p:cNvPr id="48" name="Oval 47"/>
          <p:cNvSpPr/>
          <p:nvPr/>
        </p:nvSpPr>
        <p:spPr>
          <a:xfrm>
            <a:off x="910055" y="4540003"/>
            <a:ext cx="2448695" cy="153468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9" name="TextBox 5"/>
          <p:cNvSpPr txBox="1">
            <a:spLocks noChangeArrowheads="1"/>
          </p:cNvSpPr>
          <p:nvPr/>
        </p:nvSpPr>
        <p:spPr bwMode="auto">
          <a:xfrm>
            <a:off x="1624080" y="5080269"/>
            <a:ext cx="1020644" cy="646331"/>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NSF MPS</a:t>
            </a:r>
          </a:p>
          <a:p>
            <a:pPr algn="ctr" defTabSz="457200" fontAlgn="auto">
              <a:spcBef>
                <a:spcPts val="0"/>
              </a:spcBef>
              <a:spcAft>
                <a:spcPts val="0"/>
              </a:spcAft>
            </a:pPr>
            <a:r>
              <a:rPr lang="en-US" sz="1800" dirty="0" smtClean="0">
                <a:solidFill>
                  <a:srgbClr val="1F497D"/>
                </a:solidFill>
                <a:latin typeface="Calibri"/>
                <a:ea typeface="+mn-ea"/>
                <a:cs typeface="+mn-cs"/>
              </a:rPr>
              <a:t>OSG’</a:t>
            </a:r>
            <a:endParaRPr lang="en-US" sz="1800" dirty="0">
              <a:solidFill>
                <a:srgbClr val="1F497D"/>
              </a:solidFill>
              <a:latin typeface="Calibri"/>
              <a:ea typeface="+mn-ea"/>
              <a:cs typeface="+mn-cs"/>
            </a:endParaRPr>
          </a:p>
        </p:txBody>
      </p:sp>
      <p:sp>
        <p:nvSpPr>
          <p:cNvPr id="17" name="TextBox 16"/>
          <p:cNvSpPr txBox="1"/>
          <p:nvPr/>
        </p:nvSpPr>
        <p:spPr>
          <a:xfrm>
            <a:off x="4443727" y="4875931"/>
            <a:ext cx="3887473" cy="830997"/>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Arial"/>
              </a:rPr>
              <a:t>1 year extension Mar 2011- Mar 2012. </a:t>
            </a:r>
            <a:endParaRPr lang="en-US" sz="2400" dirty="0">
              <a:solidFill>
                <a:srgbClr val="1F497D"/>
              </a:solidFill>
              <a:latin typeface="Calibri"/>
              <a:ea typeface="+mn-ea"/>
              <a:cs typeface="+mn-cs"/>
            </a:endParaRPr>
          </a:p>
        </p:txBody>
      </p:sp>
      <p:sp>
        <p:nvSpPr>
          <p:cNvPr id="16" name="TextBox 15"/>
          <p:cNvSpPr txBox="1"/>
          <p:nvPr/>
        </p:nvSpPr>
        <p:spPr>
          <a:xfrm>
            <a:off x="183465" y="5439926"/>
            <a:ext cx="4549882" cy="830997"/>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Arial"/>
              </a:rPr>
              <a:t>submitted 40% Budget to NSF 2012 thru 2016.  </a:t>
            </a:r>
            <a:endParaRPr lang="en-US" sz="2400" dirty="0">
              <a:solidFill>
                <a:srgbClr val="1F497D"/>
              </a:solidFill>
              <a:latin typeface="Calibri"/>
              <a:ea typeface="+mn-ea"/>
              <a:cs typeface="+mn-cs"/>
            </a:endParaRPr>
          </a:p>
        </p:txBody>
      </p:sp>
      <p:sp>
        <p:nvSpPr>
          <p:cNvPr id="31787" name="Text Box 26"/>
          <p:cNvSpPr txBox="1">
            <a:spLocks noChangeArrowheads="1"/>
          </p:cNvSpPr>
          <p:nvPr/>
        </p:nvSpPr>
        <p:spPr bwMode="auto">
          <a:xfrm>
            <a:off x="864178" y="1129606"/>
            <a:ext cx="7738338" cy="830997"/>
          </a:xfrm>
          <a:prstGeom prst="rect">
            <a:avLst/>
          </a:prstGeom>
          <a:solidFill>
            <a:schemeClr val="bg1"/>
          </a:solidFill>
          <a:ln w="3175">
            <a:noFill/>
            <a:miter lim="800000"/>
            <a:headEnd/>
            <a:tailEnd/>
          </a:ln>
        </p:spPr>
        <p:txBody>
          <a:bodyPr wrap="square">
            <a:spAutoFit/>
          </a:bodyPr>
          <a:lstStyle/>
          <a:p>
            <a:pPr algn="ctr" defTabSz="457200" eaLnBrk="0" fontAlgn="auto" hangingPunct="0">
              <a:spcBef>
                <a:spcPts val="0"/>
              </a:spcBef>
              <a:spcAft>
                <a:spcPts val="0"/>
              </a:spcAft>
            </a:pPr>
            <a:r>
              <a:rPr lang="en-US" sz="2400" b="1" dirty="0" smtClean="0">
                <a:solidFill>
                  <a:srgbClr val="C70000"/>
                </a:solidFill>
                <a:latin typeface="Arial"/>
                <a:ea typeface="+mn-ea"/>
                <a:cs typeface="Arial"/>
              </a:rPr>
              <a:t> Some programs require scope and goals that are broader</a:t>
            </a:r>
            <a:r>
              <a:rPr lang="en-US" sz="2400" b="1" dirty="0">
                <a:solidFill>
                  <a:srgbClr val="C70000"/>
                </a:solidFill>
                <a:latin typeface="Arial"/>
                <a:ea typeface="+mn-ea"/>
                <a:cs typeface="Arial"/>
              </a:rPr>
              <a:t> </a:t>
            </a:r>
            <a:r>
              <a:rPr lang="en-US" sz="2400" b="1" dirty="0" smtClean="0">
                <a:solidFill>
                  <a:srgbClr val="C70000"/>
                </a:solidFill>
                <a:latin typeface="Arial"/>
                <a:ea typeface="+mn-ea"/>
                <a:cs typeface="Arial"/>
              </a:rPr>
              <a:t>than what is ESSENTIAL for the OSG</a:t>
            </a:r>
          </a:p>
        </p:txBody>
      </p:sp>
      <p:sp>
        <p:nvSpPr>
          <p:cNvPr id="4" name="Slide Number Placeholder 3"/>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32</a:t>
            </a:fld>
            <a:endParaRPr lang="en-US">
              <a:solidFill>
                <a:prstClr val="black">
                  <a:tint val="75000"/>
                </a:prstClr>
              </a:solidFill>
              <a:latin typeface="Calibri"/>
            </a:endParaRPr>
          </a:p>
        </p:txBody>
      </p:sp>
      <p:pic>
        <p:nvPicPr>
          <p:cNvPr id="3" name="Picture 2" descr="TaskForceReport_CampusBridging-1 6.pdf"/>
          <p:cNvPicPr>
            <a:picLocks noChangeAspect="1"/>
          </p:cNvPicPr>
          <p:nvPr/>
        </p:nvPicPr>
        <p:blipFill rotWithShape="1">
          <a:blip r:embed="rId3">
            <a:extLst>
              <a:ext uri="{28A0092B-C50C-407E-A947-70E740481C1C}">
                <a14:useLocalDpi xmlns:a14="http://schemas.microsoft.com/office/drawing/2010/main" val="0"/>
              </a:ext>
            </a:extLst>
          </a:blip>
          <a:srcRect t="8820" b="6931"/>
          <a:stretch/>
        </p:blipFill>
        <p:spPr>
          <a:xfrm>
            <a:off x="2614434" y="2744471"/>
            <a:ext cx="3429727" cy="3611879"/>
          </a:xfrm>
          <a:prstGeom prst="rect">
            <a:avLst/>
          </a:prstGeom>
          <a:solidFill>
            <a:schemeClr val="bg1"/>
          </a:solidFill>
          <a:ln w="38100" cmpd="sng">
            <a:solidFill>
              <a:srgbClr val="000090"/>
            </a:solidFill>
          </a:ln>
        </p:spPr>
      </p:pic>
      <p:sp>
        <p:nvSpPr>
          <p:cNvPr id="20" name="TextBox 19"/>
          <p:cNvSpPr txBox="1"/>
          <p:nvPr/>
        </p:nvSpPr>
        <p:spPr>
          <a:xfrm>
            <a:off x="3807166" y="6033184"/>
            <a:ext cx="2259089" cy="584776"/>
          </a:xfrm>
          <a:prstGeom prst="rect">
            <a:avLst/>
          </a:prstGeom>
          <a:solidFill>
            <a:srgbClr val="FFFFFF"/>
          </a:solidFill>
          <a:ln w="38100" cmpd="sng">
            <a:solidFill>
              <a:srgbClr val="FFFFFF"/>
            </a:solidFill>
          </a:ln>
        </p:spPr>
        <p:txBody>
          <a:bodyPr wrap="square" rtlCol="0">
            <a:spAutoFit/>
          </a:bodyPr>
          <a:lstStyle/>
          <a:p>
            <a:pPr defTabSz="457200" eaLnBrk="0" fontAlgn="auto" hangingPunct="0">
              <a:spcBef>
                <a:spcPts val="0"/>
              </a:spcBef>
              <a:spcAft>
                <a:spcPts val="0"/>
              </a:spcAft>
            </a:pPr>
            <a:r>
              <a:rPr lang="en-US" sz="1600" dirty="0" smtClean="0">
                <a:solidFill>
                  <a:srgbClr val="000090"/>
                </a:solidFill>
                <a:latin typeface="Calibri"/>
                <a:ea typeface="+mn-ea"/>
                <a:cs typeface="Arial"/>
              </a:rPr>
              <a:t>from Campus Bridging Taskforce report</a:t>
            </a:r>
          </a:p>
        </p:txBody>
      </p:sp>
      <p:pic>
        <p:nvPicPr>
          <p:cNvPr id="8" name="Picture 7" descr="Screen shot 2011-05-18 at 11.20.07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5440" y="4245283"/>
            <a:ext cx="3146950" cy="2243243"/>
          </a:xfrm>
          <a:prstGeom prst="rect">
            <a:avLst/>
          </a:prstGeom>
          <a:ln>
            <a:solidFill>
              <a:srgbClr val="000090"/>
            </a:solidFill>
          </a:ln>
        </p:spPr>
      </p:pic>
    </p:spTree>
    <p:extLst>
      <p:ext uri="{BB962C8B-B14F-4D97-AF65-F5344CB8AC3E}">
        <p14:creationId xmlns:p14="http://schemas.microsoft.com/office/powerpoint/2010/main" val="247317582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7899" y="1153636"/>
            <a:ext cx="4800601" cy="923330"/>
          </a:xfrm>
          <a:prstGeom prst="rect">
            <a:avLst/>
          </a:prstGeom>
          <a:noFill/>
          <a:ln w="38100" cmpd="sng">
            <a:solidFill>
              <a:srgbClr val="1F497D"/>
            </a:solidFill>
          </a:ln>
        </p:spPr>
        <p:txBody>
          <a:bodyPr wrap="square" rtlCol="0">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Each Program Office across </a:t>
            </a:r>
          </a:p>
          <a:p>
            <a:pPr algn="ctr" defTabSz="457200" fontAlgn="auto">
              <a:spcBef>
                <a:spcPts val="0"/>
              </a:spcBef>
              <a:spcAft>
                <a:spcPts val="0"/>
              </a:spcAft>
            </a:pPr>
            <a:r>
              <a:rPr lang="en-US" sz="1800" dirty="0" smtClean="0">
                <a:solidFill>
                  <a:srgbClr val="1F497D"/>
                </a:solidFill>
                <a:latin typeface="Calibri"/>
                <a:ea typeface="+mn-ea"/>
                <a:cs typeface="+mn-cs"/>
              </a:rPr>
              <a:t>DOE and NSF “expect” to  contribute to a Different Project</a:t>
            </a:r>
            <a:endParaRPr lang="en-US" sz="1800" dirty="0">
              <a:solidFill>
                <a:srgbClr val="1F497D"/>
              </a:solidFill>
              <a:latin typeface="Calibri"/>
              <a:ea typeface="+mn-ea"/>
              <a:cs typeface="+mn-cs"/>
            </a:endParaRPr>
          </a:p>
        </p:txBody>
      </p:sp>
      <p:cxnSp>
        <p:nvCxnSpPr>
          <p:cNvPr id="35" name="Straight Arrow Connector 34"/>
          <p:cNvCxnSpPr>
            <a:endCxn id="42" idx="0"/>
          </p:cNvCxnSpPr>
          <p:nvPr/>
        </p:nvCxnSpPr>
        <p:spPr>
          <a:xfrm>
            <a:off x="6624006" y="2025134"/>
            <a:ext cx="869797" cy="53301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endCxn id="44" idx="0"/>
          </p:cNvCxnSpPr>
          <p:nvPr/>
        </p:nvCxnSpPr>
        <p:spPr>
          <a:xfrm>
            <a:off x="5180440" y="2037834"/>
            <a:ext cx="1089015" cy="220744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1993900" y="2076966"/>
            <a:ext cx="464506" cy="48118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192412" y="2427713"/>
            <a:ext cx="2448695" cy="153468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0" name="TextBox 5"/>
          <p:cNvSpPr txBox="1">
            <a:spLocks noChangeArrowheads="1"/>
          </p:cNvSpPr>
          <p:nvPr/>
        </p:nvSpPr>
        <p:spPr bwMode="auto">
          <a:xfrm>
            <a:off x="170265" y="2717580"/>
            <a:ext cx="2492990" cy="923330"/>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OCI</a:t>
            </a:r>
          </a:p>
          <a:p>
            <a:pPr algn="ctr" defTabSz="457200" fontAlgn="auto">
              <a:spcBef>
                <a:spcPts val="0"/>
              </a:spcBef>
              <a:spcAft>
                <a:spcPts val="0"/>
              </a:spcAft>
            </a:pPr>
            <a:r>
              <a:rPr lang="en-US" sz="1800" b="1" dirty="0" smtClean="0">
                <a:solidFill>
                  <a:srgbClr val="FF0000"/>
                </a:solidFill>
                <a:latin typeface="Calibri"/>
                <a:ea typeface="+mn-ea"/>
                <a:cs typeface="+mn-cs"/>
              </a:rPr>
              <a:t>Campus Infrastructure ?</a:t>
            </a:r>
          </a:p>
          <a:p>
            <a:pPr algn="ctr" defTabSz="457200" fontAlgn="auto">
              <a:spcBef>
                <a:spcPts val="0"/>
              </a:spcBef>
              <a:spcAft>
                <a:spcPts val="0"/>
              </a:spcAft>
            </a:pPr>
            <a:r>
              <a:rPr lang="en-US" sz="1800" b="1" dirty="0" smtClean="0">
                <a:solidFill>
                  <a:srgbClr val="FF0000"/>
                </a:solidFill>
                <a:latin typeface="Calibri"/>
                <a:ea typeface="+mn-ea"/>
                <a:cs typeface="+mn-cs"/>
              </a:rPr>
              <a:t>Software Institute?</a:t>
            </a:r>
            <a:endParaRPr lang="en-US" sz="1800" b="1" dirty="0">
              <a:solidFill>
                <a:srgbClr val="FF0000"/>
              </a:solidFill>
              <a:latin typeface="Calibri"/>
              <a:ea typeface="+mn-ea"/>
              <a:cs typeface="+mn-cs"/>
            </a:endParaRPr>
          </a:p>
        </p:txBody>
      </p:sp>
      <p:cxnSp>
        <p:nvCxnSpPr>
          <p:cNvPr id="41" name="Straight Arrow Connector 40"/>
          <p:cNvCxnSpPr/>
          <p:nvPr/>
        </p:nvCxnSpPr>
        <p:spPr>
          <a:xfrm flipH="1">
            <a:off x="2839406" y="2037834"/>
            <a:ext cx="1163006" cy="2761734"/>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2" name="Oval 41"/>
          <p:cNvSpPr/>
          <p:nvPr/>
        </p:nvSpPr>
        <p:spPr>
          <a:xfrm>
            <a:off x="6269455" y="2558146"/>
            <a:ext cx="2448695" cy="153468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3" name="TextBox 5"/>
          <p:cNvSpPr txBox="1">
            <a:spLocks noChangeArrowheads="1"/>
          </p:cNvSpPr>
          <p:nvPr/>
        </p:nvSpPr>
        <p:spPr bwMode="auto">
          <a:xfrm>
            <a:off x="6494145" y="2992566"/>
            <a:ext cx="1999315" cy="646331"/>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ASCR</a:t>
            </a:r>
          </a:p>
          <a:p>
            <a:pPr algn="ctr" defTabSz="457200" fontAlgn="auto">
              <a:spcBef>
                <a:spcPts val="0"/>
              </a:spcBef>
              <a:spcAft>
                <a:spcPts val="0"/>
              </a:spcAft>
            </a:pPr>
            <a:r>
              <a:rPr lang="en-US" sz="1800" b="1" dirty="0" smtClean="0">
                <a:solidFill>
                  <a:srgbClr val="FF0000"/>
                </a:solidFill>
                <a:latin typeface="Calibri"/>
                <a:ea typeface="+mn-ea"/>
                <a:cs typeface="+mn-cs"/>
              </a:rPr>
              <a:t>SciDAC-3 Institutes</a:t>
            </a:r>
          </a:p>
        </p:txBody>
      </p:sp>
      <p:sp>
        <p:nvSpPr>
          <p:cNvPr id="44" name="Oval 43"/>
          <p:cNvSpPr/>
          <p:nvPr/>
        </p:nvSpPr>
        <p:spPr>
          <a:xfrm>
            <a:off x="4854682" y="4245283"/>
            <a:ext cx="2829546" cy="192953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5" name="TextBox 5"/>
          <p:cNvSpPr txBox="1">
            <a:spLocks noChangeArrowheads="1"/>
          </p:cNvSpPr>
          <p:nvPr/>
        </p:nvSpPr>
        <p:spPr bwMode="auto">
          <a:xfrm>
            <a:off x="5580655" y="4540003"/>
            <a:ext cx="1377601" cy="369332"/>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DOE HEP/NP</a:t>
            </a:r>
          </a:p>
        </p:txBody>
      </p:sp>
      <p:sp>
        <p:nvSpPr>
          <p:cNvPr id="48" name="Oval 47"/>
          <p:cNvSpPr/>
          <p:nvPr/>
        </p:nvSpPr>
        <p:spPr>
          <a:xfrm>
            <a:off x="910055" y="4540003"/>
            <a:ext cx="2448695" cy="153468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9" name="TextBox 5"/>
          <p:cNvSpPr txBox="1">
            <a:spLocks noChangeArrowheads="1"/>
          </p:cNvSpPr>
          <p:nvPr/>
        </p:nvSpPr>
        <p:spPr bwMode="auto">
          <a:xfrm>
            <a:off x="1624080" y="5080269"/>
            <a:ext cx="1020644" cy="646331"/>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NSF MPS</a:t>
            </a:r>
          </a:p>
          <a:p>
            <a:pPr algn="ctr" defTabSz="457200" fontAlgn="auto">
              <a:spcBef>
                <a:spcPts val="0"/>
              </a:spcBef>
              <a:spcAft>
                <a:spcPts val="0"/>
              </a:spcAft>
            </a:pPr>
            <a:r>
              <a:rPr lang="en-US" sz="1800" dirty="0" smtClean="0">
                <a:solidFill>
                  <a:srgbClr val="1F497D"/>
                </a:solidFill>
                <a:latin typeface="Calibri"/>
                <a:ea typeface="+mn-ea"/>
                <a:cs typeface="+mn-cs"/>
              </a:rPr>
              <a:t>OSG’</a:t>
            </a:r>
            <a:endParaRPr lang="en-US" sz="1800" dirty="0">
              <a:solidFill>
                <a:srgbClr val="1F497D"/>
              </a:solidFill>
              <a:latin typeface="Calibri"/>
              <a:ea typeface="+mn-ea"/>
              <a:cs typeface="+mn-cs"/>
            </a:endParaRPr>
          </a:p>
        </p:txBody>
      </p:sp>
      <p:sp>
        <p:nvSpPr>
          <p:cNvPr id="18" name="Text Box 26"/>
          <p:cNvSpPr txBox="1">
            <a:spLocks noChangeArrowheads="1"/>
          </p:cNvSpPr>
          <p:nvPr/>
        </p:nvSpPr>
        <p:spPr bwMode="auto">
          <a:xfrm>
            <a:off x="815248" y="845572"/>
            <a:ext cx="7738338" cy="1200328"/>
          </a:xfrm>
          <a:prstGeom prst="rect">
            <a:avLst/>
          </a:prstGeom>
          <a:solidFill>
            <a:schemeClr val="bg1"/>
          </a:solidFill>
          <a:ln w="3175">
            <a:noFill/>
            <a:miter lim="800000"/>
            <a:headEnd/>
            <a:tailEnd/>
          </a:ln>
        </p:spPr>
        <p:txBody>
          <a:bodyPr wrap="square">
            <a:spAutoFit/>
          </a:bodyPr>
          <a:lstStyle/>
          <a:p>
            <a:pPr algn="ctr" defTabSz="457200" eaLnBrk="0" fontAlgn="auto" hangingPunct="0">
              <a:spcBef>
                <a:spcPts val="0"/>
              </a:spcBef>
              <a:spcAft>
                <a:spcPts val="0"/>
              </a:spcAft>
            </a:pPr>
            <a:r>
              <a:rPr lang="en-US" sz="2400" b="1" dirty="0" smtClean="0">
                <a:solidFill>
                  <a:srgbClr val="C70000"/>
                </a:solidFill>
                <a:latin typeface="Arial"/>
                <a:ea typeface="+mn-ea"/>
                <a:cs typeface="Arial"/>
              </a:rPr>
              <a:t> We submitted a proposal to ASCR where 50% of the FTEs are contributing ESSENTIAL activities to OSG program</a:t>
            </a:r>
          </a:p>
        </p:txBody>
      </p:sp>
      <p:sp>
        <p:nvSpPr>
          <p:cNvPr id="19" name="TextBox 18"/>
          <p:cNvSpPr txBox="1"/>
          <p:nvPr/>
        </p:nvSpPr>
        <p:spPr>
          <a:xfrm>
            <a:off x="5689600" y="3362236"/>
            <a:ext cx="3284134" cy="1569660"/>
          </a:xfrm>
          <a:prstGeom prst="rect">
            <a:avLst/>
          </a:prstGeom>
          <a:solidFill>
            <a:srgbClr val="FFFFFF"/>
          </a:solidFill>
          <a:ln w="38100" cmpd="sng">
            <a:solidFill>
              <a:srgbClr val="FF0000"/>
            </a:solidFill>
          </a:ln>
        </p:spPr>
        <p:txBody>
          <a:bodyPr wrap="square" rtlCol="0">
            <a:spAutoFit/>
          </a:bodyPr>
          <a:lstStyle/>
          <a:p>
            <a:pPr algn="ctr" defTabSz="457200" eaLnBrk="0" fontAlgn="auto" hangingPunct="0">
              <a:spcBef>
                <a:spcPts val="0"/>
              </a:spcBef>
              <a:spcAft>
                <a:spcPts val="0"/>
              </a:spcAft>
            </a:pPr>
            <a:r>
              <a:rPr lang="en-US" sz="2400" b="1" dirty="0" smtClean="0">
                <a:solidFill>
                  <a:srgbClr val="C70000"/>
                </a:solidFill>
                <a:latin typeface="Calibri"/>
                <a:ea typeface="+mn-ea"/>
                <a:cs typeface="Arial"/>
              </a:rPr>
              <a:t>SciDAC-3: </a:t>
            </a:r>
            <a:r>
              <a:rPr lang="en-US" sz="2400" b="1" dirty="0" err="1" smtClean="0">
                <a:solidFill>
                  <a:srgbClr val="C70000"/>
                </a:solidFill>
                <a:latin typeface="Calibri"/>
                <a:ea typeface="+mn-ea"/>
                <a:cs typeface="Arial"/>
              </a:rPr>
              <a:t>InDHTC</a:t>
            </a:r>
            <a:r>
              <a:rPr lang="en-US" sz="2400" b="1" dirty="0" smtClean="0">
                <a:solidFill>
                  <a:srgbClr val="C70000"/>
                </a:solidFill>
                <a:latin typeface="Calibri"/>
                <a:ea typeface="+mn-ea"/>
                <a:cs typeface="Arial"/>
              </a:rPr>
              <a:t> for 10FTEs of which 5 FTEs overlap/are moved from full OSG program.  </a:t>
            </a:r>
          </a:p>
        </p:txBody>
      </p:sp>
      <p:sp>
        <p:nvSpPr>
          <p:cNvPr id="3" name="Slide Number Placeholder 2"/>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33</a:t>
            </a:fld>
            <a:endParaRPr lang="en-US">
              <a:solidFill>
                <a:prstClr val="black">
                  <a:tint val="75000"/>
                </a:prstClr>
              </a:solidFill>
              <a:latin typeface="Calibri"/>
            </a:endParaRPr>
          </a:p>
        </p:txBody>
      </p:sp>
      <p:pic>
        <p:nvPicPr>
          <p:cNvPr id="20" name="Content Placeholder 4" descr="InDHTC Community-3.pdf"/>
          <p:cNvPicPr>
            <a:picLocks noChangeAspect="1"/>
          </p:cNvPicPr>
          <p:nvPr/>
        </p:nvPicPr>
        <p:blipFill rotWithShape="1">
          <a:blip r:embed="rId3">
            <a:extLst>
              <a:ext uri="{28A0092B-C50C-407E-A947-70E740481C1C}">
                <a14:useLocalDpi xmlns:a14="http://schemas.microsoft.com/office/drawing/2010/main" val="0"/>
              </a:ext>
            </a:extLst>
          </a:blip>
          <a:srcRect l="-1442" t="16748" r="1442" b="45632"/>
          <a:stretch/>
        </p:blipFill>
        <p:spPr>
          <a:xfrm>
            <a:off x="15620" y="2814604"/>
            <a:ext cx="5644394" cy="2747996"/>
          </a:xfrm>
          <a:prstGeom prst="rect">
            <a:avLst/>
          </a:prstGeom>
          <a:ln w="19050" cmpd="sng">
            <a:solidFill>
              <a:schemeClr val="tx2"/>
            </a:solidFill>
          </a:ln>
          <a:effectLst>
            <a:outerShdw blurRad="50800" dist="38100" algn="l" rotWithShape="0">
              <a:prstClr val="black">
                <a:alpha val="40000"/>
              </a:prstClr>
            </a:outerShdw>
          </a:effectLst>
        </p:spPr>
      </p:pic>
    </p:spTree>
    <p:extLst>
      <p:ext uri="{BB962C8B-B14F-4D97-AF65-F5344CB8AC3E}">
        <p14:creationId xmlns:p14="http://schemas.microsoft.com/office/powerpoint/2010/main" val="224797042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7899" y="1153636"/>
            <a:ext cx="4800601" cy="923330"/>
          </a:xfrm>
          <a:prstGeom prst="rect">
            <a:avLst/>
          </a:prstGeom>
          <a:noFill/>
          <a:ln w="38100" cmpd="sng">
            <a:solidFill>
              <a:srgbClr val="1F497D"/>
            </a:solidFill>
          </a:ln>
        </p:spPr>
        <p:txBody>
          <a:bodyPr wrap="square" rtlCol="0">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Each Program Office across </a:t>
            </a:r>
          </a:p>
          <a:p>
            <a:pPr algn="ctr" defTabSz="457200" fontAlgn="auto">
              <a:spcBef>
                <a:spcPts val="0"/>
              </a:spcBef>
              <a:spcAft>
                <a:spcPts val="0"/>
              </a:spcAft>
            </a:pPr>
            <a:r>
              <a:rPr lang="en-US" sz="1800" dirty="0" smtClean="0">
                <a:solidFill>
                  <a:srgbClr val="1F497D"/>
                </a:solidFill>
                <a:latin typeface="Calibri"/>
                <a:ea typeface="+mn-ea"/>
                <a:cs typeface="+mn-cs"/>
              </a:rPr>
              <a:t>DOE and NSF “expect” to  contribute to a Different Project</a:t>
            </a:r>
            <a:endParaRPr lang="en-US" sz="1800" dirty="0">
              <a:solidFill>
                <a:srgbClr val="1F497D"/>
              </a:solidFill>
              <a:latin typeface="Calibri"/>
              <a:ea typeface="+mn-ea"/>
              <a:cs typeface="+mn-cs"/>
            </a:endParaRPr>
          </a:p>
        </p:txBody>
      </p:sp>
      <p:cxnSp>
        <p:nvCxnSpPr>
          <p:cNvPr id="35" name="Straight Arrow Connector 34"/>
          <p:cNvCxnSpPr>
            <a:endCxn id="42" idx="0"/>
          </p:cNvCxnSpPr>
          <p:nvPr/>
        </p:nvCxnSpPr>
        <p:spPr>
          <a:xfrm>
            <a:off x="6624006" y="2025134"/>
            <a:ext cx="869797" cy="53301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endCxn id="44" idx="0"/>
          </p:cNvCxnSpPr>
          <p:nvPr/>
        </p:nvCxnSpPr>
        <p:spPr>
          <a:xfrm>
            <a:off x="5180440" y="2037834"/>
            <a:ext cx="1089015" cy="220744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1993900" y="2076966"/>
            <a:ext cx="464506" cy="48118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192412" y="2427713"/>
            <a:ext cx="2448695" cy="153468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0" name="TextBox 5"/>
          <p:cNvSpPr txBox="1">
            <a:spLocks noChangeArrowheads="1"/>
          </p:cNvSpPr>
          <p:nvPr/>
        </p:nvSpPr>
        <p:spPr bwMode="auto">
          <a:xfrm>
            <a:off x="170265" y="2717580"/>
            <a:ext cx="2492990" cy="923330"/>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OCI</a:t>
            </a:r>
          </a:p>
          <a:p>
            <a:pPr algn="ctr" defTabSz="457200" fontAlgn="auto">
              <a:spcBef>
                <a:spcPts val="0"/>
              </a:spcBef>
              <a:spcAft>
                <a:spcPts val="0"/>
              </a:spcAft>
            </a:pPr>
            <a:r>
              <a:rPr lang="en-US" sz="1800" b="1" dirty="0" smtClean="0">
                <a:solidFill>
                  <a:srgbClr val="FF0000"/>
                </a:solidFill>
                <a:latin typeface="Calibri"/>
                <a:ea typeface="+mn-ea"/>
                <a:cs typeface="+mn-cs"/>
              </a:rPr>
              <a:t>Campus Infrastructure ?</a:t>
            </a:r>
          </a:p>
          <a:p>
            <a:pPr algn="ctr" defTabSz="457200" fontAlgn="auto">
              <a:spcBef>
                <a:spcPts val="0"/>
              </a:spcBef>
              <a:spcAft>
                <a:spcPts val="0"/>
              </a:spcAft>
            </a:pPr>
            <a:r>
              <a:rPr lang="en-US" sz="1800" b="1" dirty="0" smtClean="0">
                <a:solidFill>
                  <a:srgbClr val="FF0000"/>
                </a:solidFill>
                <a:latin typeface="Calibri"/>
                <a:ea typeface="+mn-ea"/>
                <a:cs typeface="+mn-cs"/>
              </a:rPr>
              <a:t>Software Institute?</a:t>
            </a:r>
            <a:endParaRPr lang="en-US" sz="1800" b="1" dirty="0">
              <a:solidFill>
                <a:srgbClr val="FF0000"/>
              </a:solidFill>
              <a:latin typeface="Calibri"/>
              <a:ea typeface="+mn-ea"/>
              <a:cs typeface="+mn-cs"/>
            </a:endParaRPr>
          </a:p>
        </p:txBody>
      </p:sp>
      <p:cxnSp>
        <p:nvCxnSpPr>
          <p:cNvPr id="41" name="Straight Arrow Connector 40"/>
          <p:cNvCxnSpPr/>
          <p:nvPr/>
        </p:nvCxnSpPr>
        <p:spPr>
          <a:xfrm flipH="1">
            <a:off x="2839406" y="2037834"/>
            <a:ext cx="1163006" cy="2761734"/>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2" name="Oval 41"/>
          <p:cNvSpPr/>
          <p:nvPr/>
        </p:nvSpPr>
        <p:spPr>
          <a:xfrm>
            <a:off x="6269455" y="2558146"/>
            <a:ext cx="2448695" cy="153468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3" name="TextBox 5"/>
          <p:cNvSpPr txBox="1">
            <a:spLocks noChangeArrowheads="1"/>
          </p:cNvSpPr>
          <p:nvPr/>
        </p:nvSpPr>
        <p:spPr bwMode="auto">
          <a:xfrm>
            <a:off x="6494145" y="2992566"/>
            <a:ext cx="1999315" cy="646331"/>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ASCR</a:t>
            </a:r>
          </a:p>
          <a:p>
            <a:pPr algn="ctr" defTabSz="457200" fontAlgn="auto">
              <a:spcBef>
                <a:spcPts val="0"/>
              </a:spcBef>
              <a:spcAft>
                <a:spcPts val="0"/>
              </a:spcAft>
            </a:pPr>
            <a:r>
              <a:rPr lang="en-US" sz="1800" b="1" dirty="0" smtClean="0">
                <a:solidFill>
                  <a:srgbClr val="FF0000"/>
                </a:solidFill>
                <a:latin typeface="Calibri"/>
                <a:ea typeface="+mn-ea"/>
                <a:cs typeface="+mn-cs"/>
              </a:rPr>
              <a:t>SciDAC-3 Institutes</a:t>
            </a:r>
          </a:p>
        </p:txBody>
      </p:sp>
      <p:sp>
        <p:nvSpPr>
          <p:cNvPr id="44" name="Oval 43"/>
          <p:cNvSpPr/>
          <p:nvPr/>
        </p:nvSpPr>
        <p:spPr>
          <a:xfrm>
            <a:off x="4854682" y="4245283"/>
            <a:ext cx="2829546" cy="192953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5" name="TextBox 5"/>
          <p:cNvSpPr txBox="1">
            <a:spLocks noChangeArrowheads="1"/>
          </p:cNvSpPr>
          <p:nvPr/>
        </p:nvSpPr>
        <p:spPr bwMode="auto">
          <a:xfrm>
            <a:off x="4854682" y="4540003"/>
            <a:ext cx="2829546" cy="1200329"/>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DOE HEP</a:t>
            </a:r>
          </a:p>
          <a:p>
            <a:pPr algn="ctr" defTabSz="457200" fontAlgn="auto">
              <a:spcBef>
                <a:spcPts val="0"/>
              </a:spcBef>
              <a:spcAft>
                <a:spcPts val="0"/>
              </a:spcAft>
            </a:pPr>
            <a:r>
              <a:rPr lang="en-US" sz="1800" dirty="0" smtClean="0">
                <a:solidFill>
                  <a:srgbClr val="1F497D"/>
                </a:solidFill>
                <a:latin typeface="Calibri"/>
                <a:ea typeface="+mn-ea"/>
                <a:cs typeface="+mn-cs"/>
              </a:rPr>
              <a:t>SciDAC-3 </a:t>
            </a:r>
          </a:p>
          <a:p>
            <a:pPr algn="ctr" defTabSz="457200" fontAlgn="auto">
              <a:spcBef>
                <a:spcPts val="0"/>
              </a:spcBef>
              <a:spcAft>
                <a:spcPts val="0"/>
              </a:spcAft>
            </a:pPr>
            <a:r>
              <a:rPr lang="en-US" sz="1800" dirty="0" smtClean="0">
                <a:solidFill>
                  <a:srgbClr val="1F497D"/>
                </a:solidFill>
                <a:latin typeface="Calibri"/>
                <a:ea typeface="+mn-ea"/>
                <a:cs typeface="+mn-cs"/>
              </a:rPr>
              <a:t>Science Application Project?</a:t>
            </a:r>
          </a:p>
          <a:p>
            <a:pPr algn="ctr" defTabSz="457200" fontAlgn="auto">
              <a:spcBef>
                <a:spcPts val="0"/>
              </a:spcBef>
              <a:spcAft>
                <a:spcPts val="0"/>
              </a:spcAft>
            </a:pPr>
            <a:r>
              <a:rPr lang="en-US" sz="1800" dirty="0" smtClean="0">
                <a:solidFill>
                  <a:srgbClr val="1F497D"/>
                </a:solidFill>
                <a:latin typeface="Calibri"/>
                <a:ea typeface="+mn-ea"/>
                <a:cs typeface="+mn-cs"/>
              </a:rPr>
              <a:t>LHC operations?</a:t>
            </a:r>
            <a:endParaRPr lang="en-US" sz="1800" dirty="0">
              <a:solidFill>
                <a:srgbClr val="1F497D"/>
              </a:solidFill>
              <a:latin typeface="Calibri"/>
              <a:ea typeface="+mn-ea"/>
              <a:cs typeface="+mn-cs"/>
            </a:endParaRPr>
          </a:p>
        </p:txBody>
      </p:sp>
      <p:sp>
        <p:nvSpPr>
          <p:cNvPr id="48" name="Oval 47"/>
          <p:cNvSpPr/>
          <p:nvPr/>
        </p:nvSpPr>
        <p:spPr>
          <a:xfrm>
            <a:off x="910055" y="4540003"/>
            <a:ext cx="2448695" cy="1534687"/>
          </a:xfrm>
          <a:prstGeom prst="ellipse">
            <a:avLst/>
          </a:prstGeom>
          <a:noFill/>
          <a:ln w="28575"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9" name="TextBox 5"/>
          <p:cNvSpPr txBox="1">
            <a:spLocks noChangeArrowheads="1"/>
          </p:cNvSpPr>
          <p:nvPr/>
        </p:nvSpPr>
        <p:spPr bwMode="auto">
          <a:xfrm>
            <a:off x="1624080" y="5080269"/>
            <a:ext cx="1020644" cy="646331"/>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NSF MPS</a:t>
            </a:r>
          </a:p>
          <a:p>
            <a:pPr algn="ctr" defTabSz="457200" fontAlgn="auto">
              <a:spcBef>
                <a:spcPts val="0"/>
              </a:spcBef>
              <a:spcAft>
                <a:spcPts val="0"/>
              </a:spcAft>
            </a:pPr>
            <a:r>
              <a:rPr lang="en-US" sz="1800" dirty="0" smtClean="0">
                <a:solidFill>
                  <a:srgbClr val="1F497D"/>
                </a:solidFill>
                <a:latin typeface="Calibri"/>
                <a:ea typeface="+mn-ea"/>
                <a:cs typeface="+mn-cs"/>
              </a:rPr>
              <a:t>OSG’</a:t>
            </a:r>
            <a:endParaRPr lang="en-US" sz="1800" dirty="0">
              <a:solidFill>
                <a:srgbClr val="1F497D"/>
              </a:solidFill>
              <a:latin typeface="Calibri"/>
              <a:ea typeface="+mn-ea"/>
              <a:cs typeface="+mn-cs"/>
            </a:endParaRPr>
          </a:p>
        </p:txBody>
      </p:sp>
      <p:sp>
        <p:nvSpPr>
          <p:cNvPr id="17" name="TextBox 16"/>
          <p:cNvSpPr txBox="1"/>
          <p:nvPr/>
        </p:nvSpPr>
        <p:spPr>
          <a:xfrm>
            <a:off x="4443727" y="4875931"/>
            <a:ext cx="3887473" cy="830997"/>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Arial"/>
              </a:rPr>
              <a:t>1 year extension Mar 2011- Mar 2012. </a:t>
            </a:r>
            <a:endParaRPr lang="en-US" sz="2400" dirty="0">
              <a:solidFill>
                <a:srgbClr val="1F497D"/>
              </a:solidFill>
              <a:latin typeface="Calibri"/>
              <a:ea typeface="+mn-ea"/>
              <a:cs typeface="+mn-cs"/>
            </a:endParaRPr>
          </a:p>
        </p:txBody>
      </p:sp>
      <p:sp>
        <p:nvSpPr>
          <p:cNvPr id="16" name="TextBox 15"/>
          <p:cNvSpPr txBox="1"/>
          <p:nvPr/>
        </p:nvSpPr>
        <p:spPr>
          <a:xfrm>
            <a:off x="183465" y="5439926"/>
            <a:ext cx="4549882" cy="830997"/>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Arial"/>
              </a:rPr>
              <a:t>submitted 40% Budget to NSF 2012 thru 2016.  </a:t>
            </a:r>
            <a:endParaRPr lang="en-US" sz="2400" dirty="0">
              <a:solidFill>
                <a:srgbClr val="1F497D"/>
              </a:solidFill>
              <a:latin typeface="Calibri"/>
              <a:ea typeface="+mn-ea"/>
              <a:cs typeface="+mn-cs"/>
            </a:endParaRPr>
          </a:p>
        </p:txBody>
      </p:sp>
      <p:sp>
        <p:nvSpPr>
          <p:cNvPr id="20" name="TextBox 19"/>
          <p:cNvSpPr txBox="1"/>
          <p:nvPr/>
        </p:nvSpPr>
        <p:spPr>
          <a:xfrm>
            <a:off x="4854682" y="3405694"/>
            <a:ext cx="4200418" cy="830997"/>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err="1" smtClean="0">
                <a:solidFill>
                  <a:srgbClr val="1F497D"/>
                </a:solidFill>
                <a:latin typeface="Calibri"/>
                <a:ea typeface="+mn-ea"/>
                <a:cs typeface="Arial"/>
              </a:rPr>
              <a:t>InDHTC</a:t>
            </a:r>
            <a:r>
              <a:rPr lang="en-US" sz="2400" dirty="0" smtClean="0">
                <a:solidFill>
                  <a:srgbClr val="1F497D"/>
                </a:solidFill>
                <a:latin typeface="Calibri"/>
                <a:ea typeface="+mn-ea"/>
                <a:cs typeface="Arial"/>
              </a:rPr>
              <a:t> 5 FTEs overlap/are moved from full OSG program.  </a:t>
            </a:r>
          </a:p>
        </p:txBody>
      </p:sp>
      <p:sp>
        <p:nvSpPr>
          <p:cNvPr id="21" name="TextBox 20"/>
          <p:cNvSpPr txBox="1"/>
          <p:nvPr/>
        </p:nvSpPr>
        <p:spPr>
          <a:xfrm>
            <a:off x="0" y="3123337"/>
            <a:ext cx="4289318" cy="3416320"/>
          </a:xfrm>
          <a:prstGeom prst="rect">
            <a:avLst/>
          </a:prstGeom>
          <a:solidFill>
            <a:srgbClr val="FFFFFF"/>
          </a:solidFill>
          <a:ln w="38100" cmpd="sng">
            <a:solidFill>
              <a:srgbClr val="FF0000"/>
            </a:solidFill>
          </a:ln>
        </p:spPr>
        <p:txBody>
          <a:bodyPr wrap="square" rtlCol="0">
            <a:spAutoFit/>
          </a:bodyPr>
          <a:lstStyle/>
          <a:p>
            <a:pPr defTabSz="457200" eaLnBrk="0" fontAlgn="auto" hangingPunct="0">
              <a:spcBef>
                <a:spcPts val="0"/>
              </a:spcBef>
              <a:spcAft>
                <a:spcPts val="0"/>
              </a:spcAft>
            </a:pPr>
            <a:r>
              <a:rPr lang="en-US" sz="2400" b="1" dirty="0" smtClean="0">
                <a:solidFill>
                  <a:srgbClr val="C70000"/>
                </a:solidFill>
                <a:latin typeface="Calibri"/>
                <a:ea typeface="+mn-ea"/>
                <a:cs typeface="Arial"/>
              </a:rPr>
              <a:t>Waiting for the right solicitation.  </a:t>
            </a:r>
            <a:r>
              <a:rPr lang="en-US" sz="2400" b="1" dirty="0">
                <a:solidFill>
                  <a:srgbClr val="C70000"/>
                </a:solidFill>
                <a:latin typeface="Calibri"/>
                <a:ea typeface="+mn-ea"/>
                <a:cs typeface="Arial"/>
              </a:rPr>
              <a:t>S</a:t>
            </a:r>
            <a:r>
              <a:rPr lang="en-US" sz="2400" b="1" dirty="0" smtClean="0">
                <a:solidFill>
                  <a:srgbClr val="C70000"/>
                </a:solidFill>
                <a:latin typeface="Calibri"/>
                <a:ea typeface="+mn-ea"/>
                <a:cs typeface="Arial"/>
              </a:rPr>
              <a:t>ome small possibility OCI  may contribute to NSF proposal already submitted.</a:t>
            </a:r>
            <a:endParaRPr lang="en-US" sz="2400" b="1" dirty="0">
              <a:solidFill>
                <a:srgbClr val="C70000"/>
              </a:solidFill>
              <a:latin typeface="Calibri"/>
              <a:ea typeface="+mn-ea"/>
              <a:cs typeface="Arial"/>
            </a:endParaRPr>
          </a:p>
          <a:p>
            <a:pPr defTabSz="457200" eaLnBrk="0" fontAlgn="auto" hangingPunct="0">
              <a:spcBef>
                <a:spcPts val="0"/>
              </a:spcBef>
              <a:spcAft>
                <a:spcPts val="0"/>
              </a:spcAft>
            </a:pPr>
            <a:endParaRPr lang="en-US" sz="2400" b="1" dirty="0" smtClean="0">
              <a:solidFill>
                <a:srgbClr val="C70000"/>
              </a:solidFill>
              <a:latin typeface="Calibri"/>
              <a:ea typeface="+mn-ea"/>
              <a:cs typeface="Arial"/>
            </a:endParaRPr>
          </a:p>
          <a:p>
            <a:pPr defTabSz="457200" eaLnBrk="0" fontAlgn="auto" hangingPunct="0">
              <a:spcBef>
                <a:spcPts val="0"/>
              </a:spcBef>
              <a:spcAft>
                <a:spcPts val="0"/>
              </a:spcAft>
            </a:pPr>
            <a:r>
              <a:rPr lang="en-US" sz="2400" b="1" dirty="0" smtClean="0">
                <a:solidFill>
                  <a:srgbClr val="C70000"/>
                </a:solidFill>
                <a:latin typeface="Calibri"/>
                <a:ea typeface="+mn-ea"/>
                <a:cs typeface="Arial"/>
              </a:rPr>
              <a:t>Currently working with 2 possible satellites for SSI/SSE in July (see later)</a:t>
            </a:r>
            <a:endParaRPr lang="en-US" sz="2400" b="1" dirty="0">
              <a:solidFill>
                <a:srgbClr val="C70000"/>
              </a:solidFill>
              <a:latin typeface="Calibri"/>
              <a:ea typeface="+mn-ea"/>
              <a:cs typeface="+mn-cs"/>
            </a:endParaRPr>
          </a:p>
        </p:txBody>
      </p:sp>
      <p:sp>
        <p:nvSpPr>
          <p:cNvPr id="22" name="TextBox 21"/>
          <p:cNvSpPr txBox="1"/>
          <p:nvPr/>
        </p:nvSpPr>
        <p:spPr>
          <a:xfrm>
            <a:off x="4479347" y="4970297"/>
            <a:ext cx="4289318" cy="1200328"/>
          </a:xfrm>
          <a:prstGeom prst="rect">
            <a:avLst/>
          </a:prstGeom>
          <a:solidFill>
            <a:srgbClr val="FFFFFF"/>
          </a:solidFill>
          <a:ln w="38100" cmpd="sng">
            <a:solidFill>
              <a:srgbClr val="FF0000"/>
            </a:solidFill>
          </a:ln>
        </p:spPr>
        <p:txBody>
          <a:bodyPr wrap="square" rtlCol="0">
            <a:spAutoFit/>
          </a:bodyPr>
          <a:lstStyle/>
          <a:p>
            <a:pPr algn="ctr" defTabSz="457200" eaLnBrk="0" fontAlgn="auto" hangingPunct="0">
              <a:spcBef>
                <a:spcPts val="0"/>
              </a:spcBef>
              <a:spcAft>
                <a:spcPts val="0"/>
              </a:spcAft>
            </a:pPr>
            <a:r>
              <a:rPr lang="en-US" sz="2400" b="1" dirty="0" smtClean="0">
                <a:solidFill>
                  <a:srgbClr val="C70000"/>
                </a:solidFill>
                <a:latin typeface="Calibri"/>
                <a:ea typeface="+mn-ea"/>
                <a:cs typeface="+mn-cs"/>
              </a:rPr>
              <a:t>Expect a SciDAC-3 Science Application Program solicitation summer 2011.</a:t>
            </a:r>
            <a:endParaRPr lang="en-US" sz="2400" b="1" dirty="0">
              <a:solidFill>
                <a:srgbClr val="C70000"/>
              </a:solidFill>
              <a:latin typeface="Calibri"/>
              <a:ea typeface="+mn-ea"/>
              <a:cs typeface="+mn-cs"/>
            </a:endParaRPr>
          </a:p>
        </p:txBody>
      </p:sp>
      <p:sp>
        <p:nvSpPr>
          <p:cNvPr id="23" name="Text Box 26"/>
          <p:cNvSpPr txBox="1">
            <a:spLocks noChangeArrowheads="1"/>
          </p:cNvSpPr>
          <p:nvPr/>
        </p:nvSpPr>
        <p:spPr bwMode="auto">
          <a:xfrm>
            <a:off x="2241336" y="824806"/>
            <a:ext cx="4829282" cy="1569660"/>
          </a:xfrm>
          <a:prstGeom prst="rect">
            <a:avLst/>
          </a:prstGeom>
          <a:solidFill>
            <a:schemeClr val="bg1"/>
          </a:solidFill>
          <a:ln w="3175">
            <a:noFill/>
            <a:miter lim="800000"/>
            <a:headEnd/>
            <a:tailEnd/>
          </a:ln>
        </p:spPr>
        <p:txBody>
          <a:bodyPr wrap="square">
            <a:spAutoFit/>
          </a:bodyPr>
          <a:lstStyle/>
          <a:p>
            <a:pPr algn="ctr" defTabSz="457200" eaLnBrk="0" fontAlgn="auto" hangingPunct="0">
              <a:spcBef>
                <a:spcPts val="0"/>
              </a:spcBef>
              <a:spcAft>
                <a:spcPts val="0"/>
              </a:spcAft>
            </a:pPr>
            <a:r>
              <a:rPr lang="en-US" sz="2400" b="1" dirty="0" smtClean="0">
                <a:solidFill>
                  <a:srgbClr val="C70000"/>
                </a:solidFill>
                <a:latin typeface="Arial"/>
                <a:ea typeface="+mn-ea"/>
                <a:cs typeface="Arial"/>
              </a:rPr>
              <a:t> </a:t>
            </a:r>
          </a:p>
          <a:p>
            <a:pPr algn="ctr" defTabSz="457200" eaLnBrk="0" fontAlgn="auto" hangingPunct="0">
              <a:spcBef>
                <a:spcPts val="0"/>
              </a:spcBef>
              <a:spcAft>
                <a:spcPts val="0"/>
              </a:spcAft>
            </a:pPr>
            <a:r>
              <a:rPr lang="en-US" sz="2400" b="1" dirty="0" smtClean="0">
                <a:solidFill>
                  <a:srgbClr val="C70000"/>
                </a:solidFill>
                <a:latin typeface="Arial"/>
                <a:ea typeface="+mn-ea"/>
                <a:cs typeface="Arial"/>
              </a:rPr>
              <a:t>Proposals we expect to submit yet this year..</a:t>
            </a:r>
          </a:p>
          <a:p>
            <a:pPr algn="ctr" defTabSz="457200" eaLnBrk="0" fontAlgn="auto" hangingPunct="0">
              <a:spcBef>
                <a:spcPts val="0"/>
              </a:spcBef>
              <a:spcAft>
                <a:spcPts val="0"/>
              </a:spcAft>
            </a:pPr>
            <a:endParaRPr lang="en-US" sz="2400" b="1" dirty="0" smtClean="0">
              <a:solidFill>
                <a:srgbClr val="C70000"/>
              </a:solidFill>
              <a:latin typeface="Arial"/>
              <a:ea typeface="+mn-ea"/>
              <a:cs typeface="Arial"/>
            </a:endParaRPr>
          </a:p>
        </p:txBody>
      </p:sp>
      <p:sp>
        <p:nvSpPr>
          <p:cNvPr id="3" name="Slide Number Placeholder 2"/>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34</a:t>
            </a:fld>
            <a:endParaRPr lang="en-US">
              <a:solidFill>
                <a:prstClr val="black">
                  <a:tint val="75000"/>
                </a:prstClr>
              </a:solidFill>
              <a:latin typeface="Calibri"/>
            </a:endParaRPr>
          </a:p>
        </p:txBody>
      </p:sp>
    </p:spTree>
    <p:extLst>
      <p:ext uri="{BB962C8B-B14F-4D97-AF65-F5344CB8AC3E}">
        <p14:creationId xmlns:p14="http://schemas.microsoft.com/office/powerpoint/2010/main" val="151681954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47899" y="776406"/>
            <a:ext cx="4800601" cy="923330"/>
          </a:xfrm>
          <a:prstGeom prst="rect">
            <a:avLst/>
          </a:prstGeom>
          <a:noFill/>
          <a:ln w="28575" cmpd="sng">
            <a:solidFill>
              <a:srgbClr val="1F497D"/>
            </a:solidFill>
          </a:ln>
        </p:spPr>
        <p:txBody>
          <a:bodyPr wrap="square" rtlCol="0">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Each Program Office across </a:t>
            </a:r>
          </a:p>
          <a:p>
            <a:pPr algn="ctr" defTabSz="457200" fontAlgn="auto">
              <a:spcBef>
                <a:spcPts val="0"/>
              </a:spcBef>
              <a:spcAft>
                <a:spcPts val="0"/>
              </a:spcAft>
            </a:pPr>
            <a:r>
              <a:rPr lang="en-US" sz="1800" dirty="0" smtClean="0">
                <a:solidFill>
                  <a:srgbClr val="1F497D"/>
                </a:solidFill>
                <a:latin typeface="Calibri"/>
                <a:ea typeface="+mn-ea"/>
                <a:cs typeface="+mn-cs"/>
              </a:rPr>
              <a:t>DOE and NSF “expect” to  contribute to a Different Project</a:t>
            </a:r>
            <a:endParaRPr lang="en-US" sz="1800" dirty="0">
              <a:solidFill>
                <a:srgbClr val="1F497D"/>
              </a:solidFill>
              <a:latin typeface="Calibri"/>
              <a:ea typeface="+mn-ea"/>
              <a:cs typeface="+mn-cs"/>
            </a:endParaRPr>
          </a:p>
        </p:txBody>
      </p:sp>
      <p:cxnSp>
        <p:nvCxnSpPr>
          <p:cNvPr id="35" name="Straight Arrow Connector 34"/>
          <p:cNvCxnSpPr>
            <a:endCxn id="42" idx="0"/>
          </p:cNvCxnSpPr>
          <p:nvPr/>
        </p:nvCxnSpPr>
        <p:spPr>
          <a:xfrm>
            <a:off x="6624006" y="1647904"/>
            <a:ext cx="869797" cy="53301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endCxn id="44" idx="0"/>
          </p:cNvCxnSpPr>
          <p:nvPr/>
        </p:nvCxnSpPr>
        <p:spPr>
          <a:xfrm>
            <a:off x="5180440" y="1660604"/>
            <a:ext cx="1089015" cy="2207449"/>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flipH="1">
            <a:off x="1917700" y="1699736"/>
            <a:ext cx="540706" cy="48118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192412" y="2050483"/>
            <a:ext cx="2448695" cy="153468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0" name="TextBox 5"/>
          <p:cNvSpPr txBox="1">
            <a:spLocks noChangeArrowheads="1"/>
          </p:cNvSpPr>
          <p:nvPr/>
        </p:nvSpPr>
        <p:spPr bwMode="auto">
          <a:xfrm>
            <a:off x="170265" y="2340350"/>
            <a:ext cx="2492990" cy="923330"/>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OCI</a:t>
            </a:r>
          </a:p>
          <a:p>
            <a:pPr algn="ctr" defTabSz="457200" fontAlgn="auto">
              <a:spcBef>
                <a:spcPts val="0"/>
              </a:spcBef>
              <a:spcAft>
                <a:spcPts val="0"/>
              </a:spcAft>
            </a:pPr>
            <a:r>
              <a:rPr lang="en-US" sz="1800" b="1" dirty="0" smtClean="0">
                <a:solidFill>
                  <a:srgbClr val="FF0000"/>
                </a:solidFill>
                <a:latin typeface="Calibri"/>
                <a:ea typeface="+mn-ea"/>
                <a:cs typeface="+mn-cs"/>
              </a:rPr>
              <a:t>Campus Infrastructure ?</a:t>
            </a:r>
          </a:p>
          <a:p>
            <a:pPr algn="ctr" defTabSz="457200" fontAlgn="auto">
              <a:spcBef>
                <a:spcPts val="0"/>
              </a:spcBef>
              <a:spcAft>
                <a:spcPts val="0"/>
              </a:spcAft>
            </a:pPr>
            <a:r>
              <a:rPr lang="en-US" sz="1800" b="1" dirty="0" smtClean="0">
                <a:solidFill>
                  <a:srgbClr val="FF0000"/>
                </a:solidFill>
                <a:latin typeface="Calibri"/>
                <a:ea typeface="+mn-ea"/>
                <a:cs typeface="+mn-cs"/>
              </a:rPr>
              <a:t>Software Institute?</a:t>
            </a:r>
            <a:endParaRPr lang="en-US" sz="1800" b="1" dirty="0">
              <a:solidFill>
                <a:srgbClr val="FF0000"/>
              </a:solidFill>
              <a:latin typeface="Calibri"/>
              <a:ea typeface="+mn-ea"/>
              <a:cs typeface="+mn-cs"/>
            </a:endParaRPr>
          </a:p>
        </p:txBody>
      </p:sp>
      <p:cxnSp>
        <p:nvCxnSpPr>
          <p:cNvPr id="41" name="Straight Arrow Connector 40"/>
          <p:cNvCxnSpPr/>
          <p:nvPr/>
        </p:nvCxnSpPr>
        <p:spPr>
          <a:xfrm flipH="1">
            <a:off x="2839406" y="1660604"/>
            <a:ext cx="1163006" cy="2761734"/>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2" name="Oval 41"/>
          <p:cNvSpPr/>
          <p:nvPr/>
        </p:nvSpPr>
        <p:spPr>
          <a:xfrm>
            <a:off x="6269455" y="2180916"/>
            <a:ext cx="2448695" cy="153468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3" name="TextBox 5"/>
          <p:cNvSpPr txBox="1">
            <a:spLocks noChangeArrowheads="1"/>
          </p:cNvSpPr>
          <p:nvPr/>
        </p:nvSpPr>
        <p:spPr bwMode="auto">
          <a:xfrm>
            <a:off x="6540187" y="2615336"/>
            <a:ext cx="1907230" cy="646331"/>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ASCR</a:t>
            </a:r>
          </a:p>
          <a:p>
            <a:pPr algn="ctr" defTabSz="457200" fontAlgn="auto">
              <a:spcBef>
                <a:spcPts val="0"/>
              </a:spcBef>
              <a:spcAft>
                <a:spcPts val="0"/>
              </a:spcAft>
            </a:pPr>
            <a:r>
              <a:rPr lang="en-US" sz="1800" b="1" dirty="0" smtClean="0">
                <a:solidFill>
                  <a:srgbClr val="FF0000"/>
                </a:solidFill>
                <a:latin typeface="Calibri"/>
                <a:ea typeface="+mn-ea"/>
                <a:cs typeface="+mn-cs"/>
              </a:rPr>
              <a:t>SciDAC-3 Institute</a:t>
            </a:r>
          </a:p>
        </p:txBody>
      </p:sp>
      <p:sp>
        <p:nvSpPr>
          <p:cNvPr id="44" name="Oval 43"/>
          <p:cNvSpPr/>
          <p:nvPr/>
        </p:nvSpPr>
        <p:spPr>
          <a:xfrm>
            <a:off x="4854682" y="3868053"/>
            <a:ext cx="2829546" cy="192953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5" name="TextBox 5"/>
          <p:cNvSpPr txBox="1">
            <a:spLocks noChangeArrowheads="1"/>
          </p:cNvSpPr>
          <p:nvPr/>
        </p:nvSpPr>
        <p:spPr bwMode="auto">
          <a:xfrm>
            <a:off x="4854682" y="4162773"/>
            <a:ext cx="2829546" cy="1200329"/>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DOE HEP</a:t>
            </a:r>
          </a:p>
          <a:p>
            <a:pPr algn="ctr" defTabSz="457200" fontAlgn="auto">
              <a:spcBef>
                <a:spcPts val="0"/>
              </a:spcBef>
              <a:spcAft>
                <a:spcPts val="0"/>
              </a:spcAft>
            </a:pPr>
            <a:r>
              <a:rPr lang="en-US" sz="1800" dirty="0" smtClean="0">
                <a:solidFill>
                  <a:srgbClr val="1F497D"/>
                </a:solidFill>
                <a:latin typeface="Calibri"/>
                <a:ea typeface="+mn-ea"/>
                <a:cs typeface="+mn-cs"/>
              </a:rPr>
              <a:t>SciDAC-3 </a:t>
            </a:r>
          </a:p>
          <a:p>
            <a:pPr algn="ctr" defTabSz="457200" fontAlgn="auto">
              <a:spcBef>
                <a:spcPts val="0"/>
              </a:spcBef>
              <a:spcAft>
                <a:spcPts val="0"/>
              </a:spcAft>
            </a:pPr>
            <a:r>
              <a:rPr lang="en-US" sz="1800" dirty="0" smtClean="0">
                <a:solidFill>
                  <a:srgbClr val="1F497D"/>
                </a:solidFill>
                <a:latin typeface="Calibri"/>
                <a:ea typeface="+mn-ea"/>
                <a:cs typeface="+mn-cs"/>
              </a:rPr>
              <a:t>Science Application Project?</a:t>
            </a:r>
          </a:p>
          <a:p>
            <a:pPr algn="ctr" defTabSz="457200" fontAlgn="auto">
              <a:spcBef>
                <a:spcPts val="0"/>
              </a:spcBef>
              <a:spcAft>
                <a:spcPts val="0"/>
              </a:spcAft>
            </a:pPr>
            <a:r>
              <a:rPr lang="en-US" sz="1800" dirty="0" smtClean="0">
                <a:solidFill>
                  <a:srgbClr val="1F497D"/>
                </a:solidFill>
                <a:latin typeface="Calibri"/>
                <a:ea typeface="+mn-ea"/>
                <a:cs typeface="+mn-cs"/>
              </a:rPr>
              <a:t>LHC operations?</a:t>
            </a:r>
            <a:endParaRPr lang="en-US" sz="1800" dirty="0">
              <a:solidFill>
                <a:srgbClr val="1F497D"/>
              </a:solidFill>
              <a:latin typeface="Calibri"/>
              <a:ea typeface="+mn-ea"/>
              <a:cs typeface="+mn-cs"/>
            </a:endParaRPr>
          </a:p>
        </p:txBody>
      </p:sp>
      <p:sp>
        <p:nvSpPr>
          <p:cNvPr id="48" name="Oval 47"/>
          <p:cNvSpPr/>
          <p:nvPr/>
        </p:nvSpPr>
        <p:spPr>
          <a:xfrm>
            <a:off x="910055" y="4162773"/>
            <a:ext cx="2448695" cy="1534687"/>
          </a:xfrm>
          <a:prstGeom prst="ellipse">
            <a:avLst/>
          </a:prstGeom>
          <a:noFill/>
          <a:ln w="28575"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9" name="TextBox 5"/>
          <p:cNvSpPr txBox="1">
            <a:spLocks noChangeArrowheads="1"/>
          </p:cNvSpPr>
          <p:nvPr/>
        </p:nvSpPr>
        <p:spPr bwMode="auto">
          <a:xfrm>
            <a:off x="1624080" y="4703039"/>
            <a:ext cx="1020644" cy="646331"/>
          </a:xfrm>
          <a:prstGeom prst="rect">
            <a:avLst/>
          </a:prstGeom>
          <a:noFill/>
          <a:ln w="9525">
            <a:noFill/>
            <a:miter lim="800000"/>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NSF MPS</a:t>
            </a:r>
          </a:p>
          <a:p>
            <a:pPr algn="ctr" defTabSz="457200" fontAlgn="auto">
              <a:spcBef>
                <a:spcPts val="0"/>
              </a:spcBef>
              <a:spcAft>
                <a:spcPts val="0"/>
              </a:spcAft>
            </a:pPr>
            <a:r>
              <a:rPr lang="en-US" sz="1800" dirty="0" smtClean="0">
                <a:solidFill>
                  <a:srgbClr val="1F497D"/>
                </a:solidFill>
                <a:latin typeface="Calibri"/>
                <a:ea typeface="+mn-ea"/>
                <a:cs typeface="+mn-cs"/>
              </a:rPr>
              <a:t>OSG’</a:t>
            </a:r>
            <a:endParaRPr lang="en-US" sz="1800" dirty="0">
              <a:solidFill>
                <a:srgbClr val="1F497D"/>
              </a:solidFill>
              <a:latin typeface="Calibri"/>
              <a:ea typeface="+mn-ea"/>
              <a:cs typeface="+mn-cs"/>
            </a:endParaRPr>
          </a:p>
        </p:txBody>
      </p:sp>
      <p:sp>
        <p:nvSpPr>
          <p:cNvPr id="17" name="TextBox 16"/>
          <p:cNvSpPr txBox="1"/>
          <p:nvPr/>
        </p:nvSpPr>
        <p:spPr>
          <a:xfrm>
            <a:off x="4443727" y="4498701"/>
            <a:ext cx="3887473" cy="830997"/>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Arial"/>
              </a:rPr>
              <a:t>1 year extension Mar 2011- Mar 2012. </a:t>
            </a:r>
            <a:endParaRPr lang="en-US" sz="2400" dirty="0">
              <a:solidFill>
                <a:srgbClr val="1F497D"/>
              </a:solidFill>
              <a:latin typeface="Calibri"/>
              <a:ea typeface="+mn-ea"/>
              <a:cs typeface="+mn-cs"/>
            </a:endParaRPr>
          </a:p>
        </p:txBody>
      </p:sp>
      <p:sp>
        <p:nvSpPr>
          <p:cNvPr id="16" name="TextBox 15"/>
          <p:cNvSpPr txBox="1"/>
          <p:nvPr/>
        </p:nvSpPr>
        <p:spPr>
          <a:xfrm>
            <a:off x="183465" y="5062696"/>
            <a:ext cx="4549882" cy="830997"/>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Arial"/>
              </a:rPr>
              <a:t>submitted 40% Budget to NSF 2012 thru 2016.  </a:t>
            </a:r>
            <a:endParaRPr lang="en-US" sz="2400" dirty="0">
              <a:solidFill>
                <a:srgbClr val="1F497D"/>
              </a:solidFill>
              <a:latin typeface="Calibri"/>
              <a:ea typeface="+mn-ea"/>
              <a:cs typeface="+mn-cs"/>
            </a:endParaRPr>
          </a:p>
        </p:txBody>
      </p:sp>
      <p:sp>
        <p:nvSpPr>
          <p:cNvPr id="18" name="TextBox 17"/>
          <p:cNvSpPr txBox="1"/>
          <p:nvPr/>
        </p:nvSpPr>
        <p:spPr>
          <a:xfrm>
            <a:off x="4854682" y="2966978"/>
            <a:ext cx="4289318" cy="1200328"/>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Arial"/>
              </a:rPr>
              <a:t>5 FTEs overlap/are moved from OSG.  </a:t>
            </a:r>
            <a:r>
              <a:rPr lang="en-US" sz="2400" dirty="0" err="1" smtClean="0">
                <a:solidFill>
                  <a:srgbClr val="1F497D"/>
                </a:solidFill>
                <a:latin typeface="Calibri"/>
                <a:ea typeface="+mn-ea"/>
                <a:cs typeface="Arial"/>
              </a:rPr>
              <a:t>InDHTC</a:t>
            </a:r>
            <a:r>
              <a:rPr lang="en-US" sz="2400" dirty="0" smtClean="0">
                <a:solidFill>
                  <a:srgbClr val="1F497D"/>
                </a:solidFill>
                <a:latin typeface="Calibri"/>
                <a:ea typeface="+mn-ea"/>
                <a:cs typeface="Arial"/>
              </a:rPr>
              <a:t> delivers  ESSENTIAL activities to OSG.</a:t>
            </a:r>
            <a:endParaRPr lang="en-US" sz="2400" dirty="0">
              <a:solidFill>
                <a:srgbClr val="1F497D"/>
              </a:solidFill>
              <a:latin typeface="Calibri"/>
              <a:ea typeface="+mn-ea"/>
              <a:cs typeface="+mn-cs"/>
            </a:endParaRPr>
          </a:p>
        </p:txBody>
      </p:sp>
      <p:sp>
        <p:nvSpPr>
          <p:cNvPr id="19" name="TextBox 18"/>
          <p:cNvSpPr txBox="1"/>
          <p:nvPr/>
        </p:nvSpPr>
        <p:spPr>
          <a:xfrm>
            <a:off x="0" y="2661840"/>
            <a:ext cx="4289318" cy="1569660"/>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Arial"/>
              </a:rPr>
              <a:t>Waiting for the right solicitation, with some possibility may contribute to NSF proposal already submitted..</a:t>
            </a:r>
            <a:endParaRPr lang="en-US" sz="2400" dirty="0">
              <a:solidFill>
                <a:srgbClr val="1F497D"/>
              </a:solidFill>
              <a:latin typeface="Calibri"/>
              <a:ea typeface="+mn-ea"/>
              <a:cs typeface="+mn-cs"/>
            </a:endParaRPr>
          </a:p>
        </p:txBody>
      </p:sp>
      <p:sp>
        <p:nvSpPr>
          <p:cNvPr id="20" name="TextBox 19"/>
          <p:cNvSpPr txBox="1"/>
          <p:nvPr/>
        </p:nvSpPr>
        <p:spPr>
          <a:xfrm>
            <a:off x="4584700" y="4483838"/>
            <a:ext cx="4289318" cy="1200328"/>
          </a:xfrm>
          <a:prstGeom prst="rect">
            <a:avLst/>
          </a:prstGeom>
          <a:solidFill>
            <a:srgbClr val="FFFFFF"/>
          </a:solidFill>
          <a:ln w="28575" cmpd="sng">
            <a:solidFill>
              <a:srgbClr val="1F497D"/>
            </a:solidFill>
          </a:ln>
        </p:spPr>
        <p:txBody>
          <a:bodyPr wrap="square" rtlCol="0">
            <a:spAutoFit/>
          </a:bodyPr>
          <a:lstStyle/>
          <a:p>
            <a:pPr algn="ctr" defTabSz="457200" eaLnBrk="0" fontAlgn="auto" hangingPunct="0">
              <a:spcBef>
                <a:spcPts val="0"/>
              </a:spcBef>
              <a:spcAft>
                <a:spcPts val="0"/>
              </a:spcAft>
            </a:pPr>
            <a:r>
              <a:rPr lang="en-US" sz="2400" dirty="0" smtClean="0">
                <a:solidFill>
                  <a:srgbClr val="1F497D"/>
                </a:solidFill>
                <a:latin typeface="Calibri"/>
                <a:ea typeface="+mn-ea"/>
                <a:cs typeface="+mn-cs"/>
              </a:rPr>
              <a:t>Expect a SciDAC-3 Science Application Program solicitation summer 2011.</a:t>
            </a:r>
            <a:endParaRPr lang="en-US" sz="2400" dirty="0">
              <a:solidFill>
                <a:srgbClr val="1F497D"/>
              </a:solidFill>
              <a:latin typeface="Calibri"/>
              <a:ea typeface="+mn-ea"/>
              <a:cs typeface="+mn-cs"/>
            </a:endParaRPr>
          </a:p>
        </p:txBody>
      </p:sp>
      <p:sp>
        <p:nvSpPr>
          <p:cNvPr id="21" name="TextBox 5"/>
          <p:cNvSpPr txBox="1">
            <a:spLocks noChangeArrowheads="1"/>
          </p:cNvSpPr>
          <p:nvPr/>
        </p:nvSpPr>
        <p:spPr bwMode="auto">
          <a:xfrm>
            <a:off x="1160244" y="553553"/>
            <a:ext cx="7170956" cy="1938992"/>
          </a:xfrm>
          <a:prstGeom prst="rect">
            <a:avLst/>
          </a:prstGeom>
          <a:solidFill>
            <a:schemeClr val="bg1"/>
          </a:solidFill>
          <a:ln w="57150" cmpd="sng">
            <a:solidFill>
              <a:srgbClr val="FF0000"/>
            </a:solidFill>
            <a:miter lim="800000"/>
            <a:headEnd/>
            <a:tailEnd/>
          </a:ln>
        </p:spPr>
        <p:txBody>
          <a:bodyPr wrap="square">
            <a:prstTxWarp prst="textNoShape">
              <a:avLst/>
            </a:prstTxWarp>
            <a:spAutoFit/>
          </a:bodyPr>
          <a:lstStyle/>
          <a:p>
            <a:pPr algn="ctr" defTabSz="457200" fontAlgn="auto">
              <a:spcBef>
                <a:spcPts val="0"/>
              </a:spcBef>
              <a:spcAft>
                <a:spcPts val="0"/>
              </a:spcAft>
            </a:pPr>
            <a:r>
              <a:rPr lang="en-US" sz="2400" b="1" dirty="0">
                <a:solidFill>
                  <a:srgbClr val="FF0000"/>
                </a:solidFill>
                <a:latin typeface="Calibri"/>
                <a:ea typeface="+mn-ea"/>
                <a:cs typeface="+mn-cs"/>
              </a:rPr>
              <a:t>t</a:t>
            </a:r>
            <a:r>
              <a:rPr lang="en-US" sz="2400" b="1" dirty="0" smtClean="0">
                <a:solidFill>
                  <a:srgbClr val="FF0000"/>
                </a:solidFill>
                <a:latin typeface="Calibri"/>
                <a:ea typeface="+mn-ea"/>
                <a:cs typeface="+mn-cs"/>
              </a:rPr>
              <a:t>he question :</a:t>
            </a:r>
          </a:p>
          <a:p>
            <a:pPr algn="ctr" defTabSz="457200" fontAlgn="auto">
              <a:spcBef>
                <a:spcPts val="0"/>
              </a:spcBef>
              <a:spcAft>
                <a:spcPts val="0"/>
              </a:spcAft>
            </a:pPr>
            <a:r>
              <a:rPr lang="en-US" sz="2400" b="1" dirty="0" smtClean="0">
                <a:solidFill>
                  <a:srgbClr val="FF0000"/>
                </a:solidFill>
                <a:latin typeface="Calibri"/>
                <a:ea typeface="+mn-ea"/>
                <a:cs typeface="+mn-cs"/>
              </a:rPr>
              <a:t>How to preserve the coherence, commonality, collaboration and expertise, engagement and energy of the successes and vision of the OSG Consortium and Core Project with this Eco-System?</a:t>
            </a:r>
          </a:p>
        </p:txBody>
      </p:sp>
      <p:sp>
        <p:nvSpPr>
          <p:cNvPr id="4" name="Slide Number Placeholder 3"/>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35</a:t>
            </a:fld>
            <a:endParaRPr lang="en-US">
              <a:solidFill>
                <a:prstClr val="black">
                  <a:tint val="75000"/>
                </a:prstClr>
              </a:solidFill>
              <a:latin typeface="Calibri"/>
            </a:endParaRPr>
          </a:p>
        </p:txBody>
      </p:sp>
      <p:pic>
        <p:nvPicPr>
          <p:cNvPr id="22" name="Picture 21" descr="OSGFunctionalSchematic (2).pdf"/>
          <p:cNvPicPr/>
          <p:nvPr/>
        </p:nvPicPr>
        <p:blipFill>
          <a:blip r:embed="rId3"/>
          <a:srcRect/>
          <a:stretch>
            <a:fillRect/>
          </a:stretch>
        </p:blipFill>
        <p:spPr bwMode="auto">
          <a:xfrm>
            <a:off x="125137" y="2852340"/>
            <a:ext cx="4608210" cy="3059927"/>
          </a:xfrm>
          <a:prstGeom prst="rect">
            <a:avLst/>
          </a:prstGeom>
          <a:solidFill>
            <a:schemeClr val="bg1"/>
          </a:solidFill>
          <a:ln w="38100" cmpd="sng">
            <a:solidFill>
              <a:schemeClr val="tx2"/>
            </a:solidFill>
            <a:miter lim="800000"/>
            <a:headEnd/>
            <a:tailEnd/>
          </a:ln>
          <a:effectLst>
            <a:outerShdw blurRad="50800" dist="38100" algn="l" rotWithShape="0">
              <a:prstClr val="black">
                <a:alpha val="40000"/>
              </a:prstClr>
            </a:outerShdw>
          </a:effectLst>
        </p:spPr>
      </p:pic>
      <p:pic>
        <p:nvPicPr>
          <p:cNvPr id="23" name="Picture 22" descr="CHEP-Campus.pdf"/>
          <p:cNvPicPr/>
          <p:nvPr/>
        </p:nvPicPr>
        <p:blipFill>
          <a:blip r:embed="rId4"/>
          <a:srcRect/>
          <a:stretch>
            <a:fillRect/>
          </a:stretch>
        </p:blipFill>
        <p:spPr bwMode="auto">
          <a:xfrm>
            <a:off x="4854682" y="2854854"/>
            <a:ext cx="4158565" cy="3042878"/>
          </a:xfrm>
          <a:prstGeom prst="rect">
            <a:avLst/>
          </a:prstGeom>
          <a:solidFill>
            <a:srgbClr val="FFFFFF"/>
          </a:solidFill>
          <a:ln w="38100" cmpd="sng">
            <a:solidFill>
              <a:srgbClr val="1F497D"/>
            </a:solidFill>
            <a:miter lim="800000"/>
            <a:headEnd/>
            <a:tailEnd/>
          </a:ln>
          <a:effectLst>
            <a:outerShdw blurRad="50800" dist="38100" algn="l" rotWithShape="0">
              <a:prstClr val="black">
                <a:alpha val="40000"/>
              </a:prstClr>
            </a:outerShdw>
          </a:effectLst>
        </p:spPr>
      </p:pic>
    </p:spTree>
    <p:extLst>
      <p:ext uri="{BB962C8B-B14F-4D97-AF65-F5344CB8AC3E}">
        <p14:creationId xmlns:p14="http://schemas.microsoft.com/office/powerpoint/2010/main" val="2462757469"/>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5"/>
          <p:cNvSpPr txBox="1">
            <a:spLocks noChangeArrowheads="1"/>
          </p:cNvSpPr>
          <p:nvPr/>
        </p:nvSpPr>
        <p:spPr bwMode="auto">
          <a:xfrm>
            <a:off x="821154" y="435908"/>
            <a:ext cx="7446545" cy="5632310"/>
          </a:xfrm>
          <a:prstGeom prst="rect">
            <a:avLst/>
          </a:prstGeom>
          <a:solidFill>
            <a:schemeClr val="bg1"/>
          </a:solidFill>
          <a:ln w="57150" cmpd="sng">
            <a:noFill/>
            <a:miter lim="800000"/>
            <a:headEnd/>
            <a:tailEnd/>
          </a:ln>
        </p:spPr>
        <p:txBody>
          <a:bodyPr wrap="square">
            <a:prstTxWarp prst="textNoShape">
              <a:avLst/>
            </a:prstTxWarp>
            <a:spAutoFit/>
          </a:bodyPr>
          <a:lstStyle/>
          <a:p>
            <a:pPr algn="ctr" defTabSz="457200" fontAlgn="auto">
              <a:spcBef>
                <a:spcPts val="0"/>
              </a:spcBef>
              <a:spcAft>
                <a:spcPts val="0"/>
              </a:spcAft>
            </a:pPr>
            <a:r>
              <a:rPr lang="en-US" sz="2400" b="1" dirty="0" smtClean="0">
                <a:solidFill>
                  <a:srgbClr val="FF0000"/>
                </a:solidFill>
                <a:latin typeface="Calibri"/>
                <a:ea typeface="+mn-ea"/>
                <a:cs typeface="+mn-cs"/>
              </a:rPr>
              <a:t>DOCKED Projects</a:t>
            </a:r>
          </a:p>
          <a:p>
            <a:pPr algn="ctr" defTabSz="457200" fontAlgn="auto">
              <a:spcBef>
                <a:spcPts val="0"/>
              </a:spcBef>
              <a:spcAft>
                <a:spcPts val="0"/>
              </a:spcAft>
            </a:pPr>
            <a:endParaRPr lang="en-US" sz="2400" b="1" dirty="0" smtClean="0">
              <a:solidFill>
                <a:srgbClr val="FF0000"/>
              </a:solidFill>
              <a:latin typeface="Calibri"/>
              <a:ea typeface="+mn-ea"/>
              <a:cs typeface="+mn-cs"/>
            </a:endParaRPr>
          </a:p>
          <a:p>
            <a:pPr algn="ctr" defTabSz="457200" fontAlgn="auto">
              <a:spcBef>
                <a:spcPts val="0"/>
              </a:spcBef>
              <a:spcAft>
                <a:spcPts val="0"/>
              </a:spcAft>
            </a:pPr>
            <a:r>
              <a:rPr lang="en-US" sz="2400" b="1" dirty="0" smtClean="0">
                <a:solidFill>
                  <a:srgbClr val="000090"/>
                </a:solidFill>
                <a:latin typeface="Calibri"/>
                <a:ea typeface="+mn-ea"/>
                <a:cs typeface="+mn-cs"/>
              </a:rPr>
              <a:t>contribute to and receive contributions from </a:t>
            </a:r>
          </a:p>
          <a:p>
            <a:pPr algn="ctr" defTabSz="457200" fontAlgn="auto">
              <a:spcBef>
                <a:spcPts val="0"/>
              </a:spcBef>
              <a:spcAft>
                <a:spcPts val="0"/>
              </a:spcAft>
            </a:pPr>
            <a:r>
              <a:rPr lang="en-US" sz="2400" b="1" dirty="0" smtClean="0">
                <a:solidFill>
                  <a:srgbClr val="000090"/>
                </a:solidFill>
                <a:latin typeface="Calibri"/>
                <a:ea typeface="+mn-ea"/>
                <a:cs typeface="+mn-cs"/>
              </a:rPr>
              <a:t>the OSG Project through annually agreed upon deliverables and agreements,</a:t>
            </a:r>
          </a:p>
          <a:p>
            <a:pPr algn="ctr" defTabSz="457200" fontAlgn="auto">
              <a:spcBef>
                <a:spcPts val="0"/>
              </a:spcBef>
              <a:spcAft>
                <a:spcPts val="0"/>
              </a:spcAft>
            </a:pPr>
            <a:r>
              <a:rPr lang="en-US" sz="2400" b="1" dirty="0" smtClean="0">
                <a:solidFill>
                  <a:srgbClr val="000090"/>
                </a:solidFill>
                <a:latin typeface="Calibri"/>
                <a:ea typeface="+mn-ea"/>
                <a:cs typeface="+mn-cs"/>
              </a:rPr>
              <a:t> through one or more bi-directional connections to OSG Technical, Cross-Cutting areas and the Executive Team</a:t>
            </a:r>
          </a:p>
          <a:p>
            <a:pPr algn="ctr" defTabSz="457200" fontAlgn="auto">
              <a:spcBef>
                <a:spcPts val="0"/>
              </a:spcBef>
              <a:spcAft>
                <a:spcPts val="0"/>
              </a:spcAft>
            </a:pPr>
            <a:r>
              <a:rPr lang="en-US" sz="2400" b="1" dirty="0" smtClean="0">
                <a:solidFill>
                  <a:srgbClr val="000090"/>
                </a:solidFill>
                <a:latin typeface="Calibri"/>
                <a:ea typeface="+mn-ea"/>
                <a:cs typeface="+mn-cs"/>
              </a:rPr>
              <a:t>In  order to provide most effective value to the OSG Consortium.</a:t>
            </a:r>
          </a:p>
          <a:p>
            <a:pPr algn="ctr" defTabSz="457200" fontAlgn="auto">
              <a:spcBef>
                <a:spcPts val="0"/>
              </a:spcBef>
              <a:spcAft>
                <a:spcPts val="0"/>
              </a:spcAft>
            </a:pPr>
            <a:endParaRPr lang="en-US" sz="2400" b="1" dirty="0">
              <a:solidFill>
                <a:srgbClr val="FF0000"/>
              </a:solidFill>
              <a:latin typeface="Calibri"/>
              <a:ea typeface="+mn-ea"/>
              <a:cs typeface="+mn-cs"/>
            </a:endParaRPr>
          </a:p>
          <a:p>
            <a:pPr algn="ctr" defTabSz="457200" fontAlgn="auto">
              <a:spcBef>
                <a:spcPts val="0"/>
              </a:spcBef>
              <a:spcAft>
                <a:spcPts val="0"/>
              </a:spcAft>
            </a:pPr>
            <a:r>
              <a:rPr lang="en-US" sz="2400" b="1" dirty="0" smtClean="0">
                <a:solidFill>
                  <a:srgbClr val="FF0000"/>
                </a:solidFill>
                <a:latin typeface="Calibri"/>
                <a:ea typeface="+mn-ea"/>
                <a:cs typeface="+mn-cs"/>
              </a:rPr>
              <a:t>DOCKED projects </a:t>
            </a:r>
          </a:p>
          <a:p>
            <a:pPr algn="ctr" defTabSz="457200" fontAlgn="auto">
              <a:spcBef>
                <a:spcPts val="0"/>
              </a:spcBef>
              <a:spcAft>
                <a:spcPts val="0"/>
              </a:spcAft>
            </a:pPr>
            <a:endParaRPr lang="en-US" sz="2400" b="1" dirty="0">
              <a:solidFill>
                <a:srgbClr val="FF0000"/>
              </a:solidFill>
              <a:latin typeface="Calibri"/>
              <a:ea typeface="+mn-ea"/>
              <a:cs typeface="+mn-cs"/>
            </a:endParaRPr>
          </a:p>
          <a:p>
            <a:pPr algn="ctr" defTabSz="457200" fontAlgn="auto">
              <a:spcBef>
                <a:spcPts val="0"/>
              </a:spcBef>
              <a:spcAft>
                <a:spcPts val="0"/>
              </a:spcAft>
            </a:pPr>
            <a:r>
              <a:rPr lang="en-US" sz="2400" b="1" dirty="0" smtClean="0">
                <a:solidFill>
                  <a:srgbClr val="000090"/>
                </a:solidFill>
                <a:latin typeface="Calibri"/>
                <a:ea typeface="+mn-ea"/>
                <a:cs typeface="+mn-cs"/>
              </a:rPr>
              <a:t>often have broader scope than the OSG itself  and have separate reporting, oversight and external advisory groups.</a:t>
            </a:r>
          </a:p>
        </p:txBody>
      </p:sp>
      <p:sp>
        <p:nvSpPr>
          <p:cNvPr id="3" name="Slide Number Placeholder 2"/>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36</a:t>
            </a:fld>
            <a:endParaRPr lang="en-US">
              <a:solidFill>
                <a:prstClr val="black">
                  <a:tint val="75000"/>
                </a:prstClr>
              </a:solidFill>
              <a:latin typeface="Calibri"/>
            </a:endParaRPr>
          </a:p>
        </p:txBody>
      </p:sp>
    </p:spTree>
    <p:extLst>
      <p:ext uri="{BB962C8B-B14F-4D97-AF65-F5344CB8AC3E}">
        <p14:creationId xmlns:p14="http://schemas.microsoft.com/office/powerpoint/2010/main" val="402641513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Text Box 3"/>
          <p:cNvSpPr txBox="1">
            <a:spLocks noChangeArrowheads="1"/>
          </p:cNvSpPr>
          <p:nvPr/>
        </p:nvSpPr>
        <p:spPr bwMode="auto">
          <a:xfrm>
            <a:off x="2282813" y="1455756"/>
            <a:ext cx="1977556"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numCol="1">
            <a:spAutoFit/>
          </a:bodyPr>
          <a:lstStyle/>
          <a:p>
            <a:pPr algn="ctr" defTabSz="457200" eaLnBrk="0" fontAlgn="auto" hangingPunct="0">
              <a:spcBef>
                <a:spcPts val="0"/>
              </a:spcBef>
              <a:spcAft>
                <a:spcPts val="0"/>
              </a:spcAft>
            </a:pPr>
            <a:endParaRPr lang="en-US" sz="1400" dirty="0" smtClean="0">
              <a:solidFill>
                <a:prstClr val="black"/>
              </a:solidFill>
              <a:latin typeface="Arial"/>
              <a:ea typeface="+mn-ea"/>
              <a:cs typeface="Arial"/>
            </a:endParaRPr>
          </a:p>
        </p:txBody>
      </p:sp>
      <p:sp>
        <p:nvSpPr>
          <p:cNvPr id="12" name="Left Arrow Callout 11"/>
          <p:cNvSpPr/>
          <p:nvPr/>
        </p:nvSpPr>
        <p:spPr>
          <a:xfrm>
            <a:off x="4082073" y="1455756"/>
            <a:ext cx="2197300" cy="307777"/>
          </a:xfrm>
          <a:prstGeom prst="leftArrowCallout">
            <a:avLst>
              <a:gd name="adj1" fmla="val 42675"/>
              <a:gd name="adj2" fmla="val 25000"/>
              <a:gd name="adj3" fmla="val 25000"/>
              <a:gd name="adj4" fmla="val 92374"/>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r>
              <a:rPr lang="en-US" sz="1800" dirty="0" smtClean="0">
                <a:solidFill>
                  <a:prstClr val="white"/>
                </a:solidFill>
                <a:latin typeface="Calibri"/>
              </a:rPr>
              <a:t> </a:t>
            </a:r>
            <a:endParaRPr lang="en-US" sz="1800" dirty="0">
              <a:solidFill>
                <a:prstClr val="white"/>
              </a:solidFill>
              <a:latin typeface="Calibri"/>
            </a:endParaRPr>
          </a:p>
        </p:txBody>
      </p:sp>
      <p:sp>
        <p:nvSpPr>
          <p:cNvPr id="31767" name="Text Box 26"/>
          <p:cNvSpPr txBox="1">
            <a:spLocks noChangeArrowheads="1"/>
          </p:cNvSpPr>
          <p:nvPr/>
        </p:nvSpPr>
        <p:spPr bwMode="auto">
          <a:xfrm>
            <a:off x="2433481" y="1483368"/>
            <a:ext cx="1607143" cy="215444"/>
          </a:xfrm>
          <a:prstGeom prst="rect">
            <a:avLst/>
          </a:prstGeom>
          <a:solidFill>
            <a:schemeClr val="bg1"/>
          </a:solid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b="1" dirty="0">
                <a:solidFill>
                  <a:prstClr val="black"/>
                </a:solidFill>
                <a:latin typeface="Arial"/>
                <a:ea typeface="+mn-ea"/>
                <a:cs typeface="Arial"/>
              </a:rPr>
              <a:t>Executive  </a:t>
            </a:r>
            <a:r>
              <a:rPr lang="en-US" sz="1400" b="1" dirty="0" smtClean="0">
                <a:solidFill>
                  <a:prstClr val="black"/>
                </a:solidFill>
                <a:latin typeface="Arial"/>
                <a:ea typeface="+mn-ea"/>
                <a:cs typeface="Arial"/>
              </a:rPr>
              <a:t>Team</a:t>
            </a:r>
            <a:endParaRPr lang="en-US" sz="1400" b="1" dirty="0">
              <a:solidFill>
                <a:prstClr val="black"/>
              </a:solidFill>
              <a:latin typeface="Arial"/>
              <a:ea typeface="+mn-ea"/>
              <a:cs typeface="Arial"/>
            </a:endParaRPr>
          </a:p>
        </p:txBody>
      </p:sp>
      <p:sp>
        <p:nvSpPr>
          <p:cNvPr id="31801" name="Text Box 29"/>
          <p:cNvSpPr txBox="1">
            <a:spLocks noChangeArrowheads="1"/>
          </p:cNvSpPr>
          <p:nvPr/>
        </p:nvSpPr>
        <p:spPr bwMode="auto">
          <a:xfrm>
            <a:off x="2693083" y="2387138"/>
            <a:ext cx="1567285" cy="312830"/>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Security</a:t>
            </a:r>
            <a:endParaRPr lang="en-US" sz="1400" dirty="0">
              <a:solidFill>
                <a:prstClr val="black"/>
              </a:solidFill>
              <a:latin typeface="Arial"/>
              <a:ea typeface="+mn-ea"/>
              <a:cs typeface="Arial"/>
            </a:endParaRPr>
          </a:p>
        </p:txBody>
      </p:sp>
      <p:sp>
        <p:nvSpPr>
          <p:cNvPr id="31795" name="Text Box 67"/>
          <p:cNvSpPr txBox="1">
            <a:spLocks noChangeArrowheads="1"/>
          </p:cNvSpPr>
          <p:nvPr/>
        </p:nvSpPr>
        <p:spPr bwMode="auto">
          <a:xfrm>
            <a:off x="2710669" y="1860200"/>
            <a:ext cx="1549700"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Production</a:t>
            </a:r>
            <a:endParaRPr lang="en-US" sz="1400" dirty="0">
              <a:solidFill>
                <a:prstClr val="black"/>
              </a:solidFill>
              <a:latin typeface="Arial"/>
              <a:ea typeface="+mn-ea"/>
              <a:cs typeface="Arial"/>
            </a:endParaRPr>
          </a:p>
        </p:txBody>
      </p:sp>
      <p:sp>
        <p:nvSpPr>
          <p:cNvPr id="31769" name="Text Box 26"/>
          <p:cNvSpPr txBox="1">
            <a:spLocks noChangeArrowheads="1"/>
          </p:cNvSpPr>
          <p:nvPr/>
        </p:nvSpPr>
        <p:spPr bwMode="auto">
          <a:xfrm>
            <a:off x="2693084" y="3441014"/>
            <a:ext cx="1567283"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Technology</a:t>
            </a:r>
            <a:endParaRPr lang="en-US" sz="1400" dirty="0">
              <a:solidFill>
                <a:prstClr val="black"/>
              </a:solidFill>
              <a:latin typeface="Arial"/>
              <a:ea typeface="+mn-ea"/>
              <a:cs typeface="Arial"/>
            </a:endParaRPr>
          </a:p>
        </p:txBody>
      </p:sp>
      <p:sp>
        <p:nvSpPr>
          <p:cNvPr id="31789" name="Text Box 28"/>
          <p:cNvSpPr txBox="1">
            <a:spLocks noChangeArrowheads="1"/>
          </p:cNvSpPr>
          <p:nvPr/>
        </p:nvSpPr>
        <p:spPr bwMode="auto">
          <a:xfrm>
            <a:off x="2679823" y="2914076"/>
            <a:ext cx="1580545"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Software</a:t>
            </a:r>
            <a:endParaRPr lang="en-US" sz="1400" dirty="0">
              <a:solidFill>
                <a:prstClr val="black"/>
              </a:solidFill>
              <a:latin typeface="Arial"/>
              <a:ea typeface="+mn-ea"/>
              <a:cs typeface="Arial"/>
            </a:endParaRPr>
          </a:p>
        </p:txBody>
      </p:sp>
      <p:cxnSp>
        <p:nvCxnSpPr>
          <p:cNvPr id="31779" name="Straight Connector 37"/>
          <p:cNvCxnSpPr>
            <a:cxnSpLocks noChangeShapeType="1"/>
          </p:cNvCxnSpPr>
          <p:nvPr/>
        </p:nvCxnSpPr>
        <p:spPr bwMode="auto">
          <a:xfrm>
            <a:off x="2311522" y="1763533"/>
            <a:ext cx="0" cy="2980610"/>
          </a:xfrm>
          <a:prstGeom prst="line">
            <a:avLst/>
          </a:prstGeom>
          <a:noFill/>
          <a:ln w="12700" cap="flat" cmpd="sng" algn="ctr">
            <a:solidFill>
              <a:schemeClr val="tx1"/>
            </a:solidFill>
            <a:prstDash val="solid"/>
            <a:round/>
            <a:headEnd type="none" w="med" len="med"/>
            <a:tailEnd type="none" w="med" len="med"/>
          </a:ln>
        </p:spPr>
      </p:cxnSp>
      <p:sp>
        <p:nvSpPr>
          <p:cNvPr id="38" name="Text Box 67"/>
          <p:cNvSpPr txBox="1">
            <a:spLocks noChangeArrowheads="1"/>
          </p:cNvSpPr>
          <p:nvPr/>
        </p:nvSpPr>
        <p:spPr bwMode="auto">
          <a:xfrm>
            <a:off x="2679824" y="3967952"/>
            <a:ext cx="1354353"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User Support</a:t>
            </a:r>
            <a:endParaRPr lang="en-US" sz="1400" dirty="0">
              <a:solidFill>
                <a:prstClr val="black"/>
              </a:solidFill>
              <a:latin typeface="Arial"/>
              <a:ea typeface="+mn-ea"/>
              <a:cs typeface="Arial"/>
            </a:endParaRPr>
          </a:p>
        </p:txBody>
      </p:sp>
      <p:cxnSp>
        <p:nvCxnSpPr>
          <p:cNvPr id="60" name="Straight Connector 37"/>
          <p:cNvCxnSpPr>
            <a:cxnSpLocks noChangeShapeType="1"/>
            <a:endCxn id="31795" idx="1"/>
          </p:cNvCxnSpPr>
          <p:nvPr/>
        </p:nvCxnSpPr>
        <p:spPr bwMode="auto">
          <a:xfrm>
            <a:off x="2304640" y="2014089"/>
            <a:ext cx="406029" cy="0"/>
          </a:xfrm>
          <a:prstGeom prst="line">
            <a:avLst/>
          </a:prstGeom>
          <a:noFill/>
          <a:ln w="12700" cap="flat" cmpd="sng" algn="ctr">
            <a:solidFill>
              <a:schemeClr val="tx1"/>
            </a:solidFill>
            <a:prstDash val="solid"/>
            <a:round/>
            <a:headEnd type="none" w="med" len="med"/>
            <a:tailEnd type="none" w="med" len="med"/>
          </a:ln>
        </p:spPr>
      </p:cxnSp>
      <p:sp>
        <p:nvSpPr>
          <p:cNvPr id="24" name="Text Box 67"/>
          <p:cNvSpPr txBox="1">
            <a:spLocks noChangeArrowheads="1"/>
          </p:cNvSpPr>
          <p:nvPr/>
        </p:nvSpPr>
        <p:spPr bwMode="auto">
          <a:xfrm>
            <a:off x="2679825" y="4604889"/>
            <a:ext cx="1354352"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Cross Cutting</a:t>
            </a:r>
          </a:p>
        </p:txBody>
      </p:sp>
      <p:cxnSp>
        <p:nvCxnSpPr>
          <p:cNvPr id="26" name="Straight Connector 37"/>
          <p:cNvCxnSpPr>
            <a:cxnSpLocks noChangeShapeType="1"/>
          </p:cNvCxnSpPr>
          <p:nvPr/>
        </p:nvCxnSpPr>
        <p:spPr bwMode="auto">
          <a:xfrm>
            <a:off x="2304641" y="2572889"/>
            <a:ext cx="406029" cy="0"/>
          </a:xfrm>
          <a:prstGeom prst="line">
            <a:avLst/>
          </a:prstGeom>
          <a:noFill/>
          <a:ln w="12700" cap="flat" cmpd="sng" algn="ctr">
            <a:solidFill>
              <a:schemeClr val="tx1"/>
            </a:solidFill>
            <a:prstDash val="solid"/>
            <a:round/>
            <a:headEnd type="none" w="med" len="med"/>
            <a:tailEnd type="none" w="med" len="med"/>
          </a:ln>
        </p:spPr>
      </p:cxnSp>
      <p:cxnSp>
        <p:nvCxnSpPr>
          <p:cNvPr id="27" name="Straight Connector 37"/>
          <p:cNvCxnSpPr>
            <a:cxnSpLocks noChangeShapeType="1"/>
          </p:cNvCxnSpPr>
          <p:nvPr/>
        </p:nvCxnSpPr>
        <p:spPr bwMode="auto">
          <a:xfrm>
            <a:off x="2287055" y="3055489"/>
            <a:ext cx="406029" cy="0"/>
          </a:xfrm>
          <a:prstGeom prst="line">
            <a:avLst/>
          </a:prstGeom>
          <a:noFill/>
          <a:ln w="12700" cap="flat" cmpd="sng" algn="ctr">
            <a:solidFill>
              <a:schemeClr val="tx1"/>
            </a:solidFill>
            <a:prstDash val="solid"/>
            <a:round/>
            <a:headEnd type="none" w="med" len="med"/>
            <a:tailEnd type="none" w="med" len="med"/>
          </a:ln>
        </p:spPr>
      </p:cxnSp>
      <p:cxnSp>
        <p:nvCxnSpPr>
          <p:cNvPr id="28" name="Straight Connector 37"/>
          <p:cNvCxnSpPr>
            <a:cxnSpLocks noChangeShapeType="1"/>
          </p:cNvCxnSpPr>
          <p:nvPr/>
        </p:nvCxnSpPr>
        <p:spPr bwMode="auto">
          <a:xfrm>
            <a:off x="2287055" y="3601589"/>
            <a:ext cx="406029" cy="0"/>
          </a:xfrm>
          <a:prstGeom prst="line">
            <a:avLst/>
          </a:prstGeom>
          <a:noFill/>
          <a:ln w="12700" cap="flat" cmpd="sng" algn="ctr">
            <a:solidFill>
              <a:schemeClr val="tx1"/>
            </a:solidFill>
            <a:prstDash val="solid"/>
            <a:round/>
            <a:headEnd type="none" w="med" len="med"/>
            <a:tailEnd type="none" w="med" len="med"/>
          </a:ln>
        </p:spPr>
      </p:cxnSp>
      <p:cxnSp>
        <p:nvCxnSpPr>
          <p:cNvPr id="29" name="Straight Connector 37"/>
          <p:cNvCxnSpPr>
            <a:cxnSpLocks noChangeShapeType="1"/>
          </p:cNvCxnSpPr>
          <p:nvPr/>
        </p:nvCxnSpPr>
        <p:spPr bwMode="auto">
          <a:xfrm>
            <a:off x="2304641" y="4121843"/>
            <a:ext cx="406029" cy="0"/>
          </a:xfrm>
          <a:prstGeom prst="line">
            <a:avLst/>
          </a:prstGeom>
          <a:noFill/>
          <a:ln w="12700" cap="flat" cmpd="sng" algn="ctr">
            <a:solidFill>
              <a:schemeClr val="tx1"/>
            </a:solidFill>
            <a:prstDash val="solid"/>
            <a:round/>
            <a:headEnd type="none" w="med" len="med"/>
            <a:tailEnd type="none" w="med" len="med"/>
          </a:ln>
        </p:spPr>
      </p:cxnSp>
      <p:sp>
        <p:nvSpPr>
          <p:cNvPr id="11" name="Slide Number Placeholder 10"/>
          <p:cNvSpPr>
            <a:spLocks noGrp="1"/>
          </p:cNvSpPr>
          <p:nvPr>
            <p:ph type="sldNum" sz="quarter" idx="12"/>
          </p:nvPr>
        </p:nvSpPr>
        <p:spPr>
          <a:xfrm>
            <a:off x="6896100" y="6297982"/>
            <a:ext cx="2133600" cy="365125"/>
          </a:xfrm>
        </p:spPr>
        <p:txBody>
          <a:bodyPr/>
          <a:lstStyle/>
          <a:p>
            <a:fld id="{FE406892-413E-7E41-99A9-8DE1D1E81B73}" type="slidenum">
              <a:rPr lang="en-US" smtClean="0">
                <a:solidFill>
                  <a:prstClr val="black">
                    <a:tint val="75000"/>
                  </a:prstClr>
                </a:solidFill>
                <a:latin typeface="Calibri"/>
              </a:rPr>
              <a:pPr/>
              <a:t>37</a:t>
            </a:fld>
            <a:endParaRPr lang="en-US">
              <a:solidFill>
                <a:prstClr val="black">
                  <a:tint val="75000"/>
                </a:prstClr>
              </a:solidFill>
              <a:latin typeface="Calibri"/>
            </a:endParaRPr>
          </a:p>
        </p:txBody>
      </p:sp>
      <p:sp>
        <p:nvSpPr>
          <p:cNvPr id="31" name="Text Box 26"/>
          <p:cNvSpPr txBox="1">
            <a:spLocks noChangeArrowheads="1"/>
          </p:cNvSpPr>
          <p:nvPr/>
        </p:nvSpPr>
        <p:spPr bwMode="auto">
          <a:xfrm>
            <a:off x="1504736" y="157540"/>
            <a:ext cx="5785064" cy="461665"/>
          </a:xfrm>
          <a:prstGeom prst="rect">
            <a:avLst/>
          </a:prstGeom>
          <a:solidFill>
            <a:schemeClr val="bg1"/>
          </a:solidFill>
          <a:ln w="3175">
            <a:noFill/>
            <a:miter lim="800000"/>
            <a:headEnd/>
            <a:tailEnd/>
          </a:ln>
        </p:spPr>
        <p:txBody>
          <a:bodyPr wrap="square">
            <a:spAutoFit/>
          </a:bodyPr>
          <a:lstStyle/>
          <a:p>
            <a:pPr algn="ctr" defTabSz="457200" eaLnBrk="0" fontAlgn="auto" hangingPunct="0">
              <a:spcBef>
                <a:spcPts val="0"/>
              </a:spcBef>
              <a:spcAft>
                <a:spcPts val="0"/>
              </a:spcAft>
            </a:pPr>
            <a:r>
              <a:rPr lang="en-US" sz="2400" b="1" dirty="0" smtClean="0">
                <a:solidFill>
                  <a:srgbClr val="C70000"/>
                </a:solidFill>
                <a:latin typeface="Arial"/>
                <a:ea typeface="+mn-ea"/>
                <a:cs typeface="Arial"/>
              </a:rPr>
              <a:t> First example: OSG and </a:t>
            </a:r>
            <a:r>
              <a:rPr lang="en-US" sz="2400" b="1" dirty="0" err="1" smtClean="0">
                <a:solidFill>
                  <a:srgbClr val="C70000"/>
                </a:solidFill>
                <a:latin typeface="Arial"/>
                <a:ea typeface="+mn-ea"/>
                <a:cs typeface="Arial"/>
              </a:rPr>
              <a:t>InDHTC</a:t>
            </a:r>
            <a:endParaRPr lang="en-US" sz="2400" b="1" dirty="0" smtClean="0">
              <a:solidFill>
                <a:srgbClr val="C70000"/>
              </a:solidFill>
              <a:latin typeface="Arial"/>
              <a:ea typeface="+mn-ea"/>
              <a:cs typeface="Arial"/>
            </a:endParaRPr>
          </a:p>
        </p:txBody>
      </p:sp>
      <p:cxnSp>
        <p:nvCxnSpPr>
          <p:cNvPr id="35" name="Straight Connector 37"/>
          <p:cNvCxnSpPr>
            <a:cxnSpLocks noChangeShapeType="1"/>
          </p:cNvCxnSpPr>
          <p:nvPr/>
        </p:nvCxnSpPr>
        <p:spPr bwMode="auto">
          <a:xfrm>
            <a:off x="2304713" y="4744143"/>
            <a:ext cx="406029" cy="0"/>
          </a:xfrm>
          <a:prstGeom prst="line">
            <a:avLst/>
          </a:prstGeom>
          <a:noFill/>
          <a:ln w="12700" cap="flat" cmpd="sng" algn="ctr">
            <a:solidFill>
              <a:schemeClr val="tx1"/>
            </a:solidFill>
            <a:prstDash val="solid"/>
            <a:round/>
            <a:headEnd type="none" w="med" len="med"/>
            <a:tailEnd type="none" w="med" len="med"/>
          </a:ln>
        </p:spPr>
      </p:cxnSp>
      <p:sp>
        <p:nvSpPr>
          <p:cNvPr id="36" name="Text Box 26"/>
          <p:cNvSpPr txBox="1">
            <a:spLocks noChangeArrowheads="1"/>
          </p:cNvSpPr>
          <p:nvPr/>
        </p:nvSpPr>
        <p:spPr bwMode="auto">
          <a:xfrm>
            <a:off x="2120023" y="847821"/>
            <a:ext cx="1989858" cy="369332"/>
          </a:xfrm>
          <a:prstGeom prst="rect">
            <a:avLst/>
          </a:prstGeom>
          <a:solidFill>
            <a:schemeClr val="bg1"/>
          </a:solidFill>
          <a:ln w="3175">
            <a:noFill/>
            <a:miter lim="800000"/>
            <a:headEnd/>
            <a:tailEnd/>
          </a:ln>
        </p:spPr>
        <p:txBody>
          <a:bodyPr wrap="square">
            <a:spAutoFit/>
          </a:bodyPr>
          <a:lstStyle/>
          <a:p>
            <a:pPr algn="ctr" defTabSz="457200" eaLnBrk="0" fontAlgn="auto" hangingPunct="0">
              <a:spcBef>
                <a:spcPts val="0"/>
              </a:spcBef>
              <a:spcAft>
                <a:spcPts val="0"/>
              </a:spcAft>
            </a:pPr>
            <a:r>
              <a:rPr lang="en-US" sz="1800" b="1" dirty="0" smtClean="0">
                <a:solidFill>
                  <a:srgbClr val="C70000"/>
                </a:solidFill>
                <a:latin typeface="Arial"/>
                <a:ea typeface="+mn-ea"/>
                <a:cs typeface="Arial"/>
              </a:rPr>
              <a:t>OSG Project</a:t>
            </a:r>
          </a:p>
        </p:txBody>
      </p:sp>
      <p:sp>
        <p:nvSpPr>
          <p:cNvPr id="37" name="Text Box 26"/>
          <p:cNvSpPr txBox="1">
            <a:spLocks noChangeArrowheads="1"/>
          </p:cNvSpPr>
          <p:nvPr/>
        </p:nvSpPr>
        <p:spPr bwMode="auto">
          <a:xfrm>
            <a:off x="4289515" y="841588"/>
            <a:ext cx="1989858" cy="369332"/>
          </a:xfrm>
          <a:prstGeom prst="rect">
            <a:avLst/>
          </a:prstGeom>
          <a:solidFill>
            <a:schemeClr val="bg1"/>
          </a:solidFill>
          <a:ln w="3175">
            <a:noFill/>
            <a:miter lim="800000"/>
            <a:headEnd/>
            <a:tailEnd/>
          </a:ln>
        </p:spPr>
        <p:txBody>
          <a:bodyPr wrap="square">
            <a:spAutoFit/>
          </a:bodyPr>
          <a:lstStyle/>
          <a:p>
            <a:pPr algn="ctr" defTabSz="457200" eaLnBrk="0" fontAlgn="auto" hangingPunct="0">
              <a:spcBef>
                <a:spcPts val="0"/>
              </a:spcBef>
              <a:spcAft>
                <a:spcPts val="0"/>
              </a:spcAft>
            </a:pPr>
            <a:r>
              <a:rPr lang="en-US" sz="1800" b="1" dirty="0" err="1" smtClean="0">
                <a:solidFill>
                  <a:srgbClr val="C70000"/>
                </a:solidFill>
                <a:latin typeface="Arial"/>
                <a:ea typeface="+mn-ea"/>
                <a:cs typeface="Arial"/>
              </a:rPr>
              <a:t>InDHTC</a:t>
            </a:r>
            <a:endParaRPr lang="en-US" sz="1800" b="1" dirty="0" smtClean="0">
              <a:solidFill>
                <a:srgbClr val="C70000"/>
              </a:solidFill>
              <a:latin typeface="Arial"/>
              <a:ea typeface="+mn-ea"/>
              <a:cs typeface="Arial"/>
            </a:endParaRPr>
          </a:p>
        </p:txBody>
      </p:sp>
      <p:sp>
        <p:nvSpPr>
          <p:cNvPr id="40" name="Text Box 26"/>
          <p:cNvSpPr txBox="1">
            <a:spLocks noChangeArrowheads="1"/>
          </p:cNvSpPr>
          <p:nvPr/>
        </p:nvSpPr>
        <p:spPr bwMode="auto">
          <a:xfrm>
            <a:off x="4663858" y="1483368"/>
            <a:ext cx="1306188" cy="215444"/>
          </a:xfrm>
          <a:prstGeom prst="rect">
            <a:avLst/>
          </a:prstGeom>
          <a:solidFill>
            <a:schemeClr val="bg1"/>
          </a:solid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b="1" dirty="0" smtClean="0">
                <a:solidFill>
                  <a:prstClr val="black"/>
                </a:solidFill>
                <a:latin typeface="Arial"/>
                <a:ea typeface="+mn-ea"/>
                <a:cs typeface="Arial"/>
              </a:rPr>
              <a:t>Leadership</a:t>
            </a:r>
            <a:endParaRPr lang="en-US" sz="1400" b="1" dirty="0">
              <a:solidFill>
                <a:prstClr val="black"/>
              </a:solidFill>
              <a:latin typeface="Arial"/>
              <a:ea typeface="+mn-ea"/>
              <a:cs typeface="Arial"/>
            </a:endParaRPr>
          </a:p>
        </p:txBody>
      </p:sp>
      <p:sp>
        <p:nvSpPr>
          <p:cNvPr id="52" name="Rectangle 51"/>
          <p:cNvSpPr/>
          <p:nvPr/>
        </p:nvSpPr>
        <p:spPr>
          <a:xfrm>
            <a:off x="4416222" y="2392191"/>
            <a:ext cx="148167" cy="307777"/>
          </a:xfrm>
          <a:prstGeom prst="rect">
            <a:avLst/>
          </a:prstGeom>
          <a:solidFill>
            <a:srgbClr val="FFFFF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endParaRPr lang="en-US" sz="1800">
              <a:solidFill>
                <a:prstClr val="white"/>
              </a:solidFill>
              <a:latin typeface="Calibri"/>
            </a:endParaRPr>
          </a:p>
        </p:txBody>
      </p:sp>
      <p:sp>
        <p:nvSpPr>
          <p:cNvPr id="54" name="Left Arrow Callout 53"/>
          <p:cNvSpPr/>
          <p:nvPr/>
        </p:nvSpPr>
        <p:spPr>
          <a:xfrm>
            <a:off x="4082073" y="2382856"/>
            <a:ext cx="1745579" cy="307777"/>
          </a:xfrm>
          <a:prstGeom prst="leftArrowCallout">
            <a:avLst>
              <a:gd name="adj1" fmla="val 42675"/>
              <a:gd name="adj2" fmla="val 25000"/>
              <a:gd name="adj3" fmla="val 25000"/>
              <a:gd name="adj4" fmla="val 91796"/>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endParaRPr lang="en-US" sz="1800">
              <a:solidFill>
                <a:prstClr val="white"/>
              </a:solidFill>
              <a:latin typeface="Calibri"/>
            </a:endParaRPr>
          </a:p>
        </p:txBody>
      </p:sp>
      <p:sp>
        <p:nvSpPr>
          <p:cNvPr id="55" name="Text Box 26"/>
          <p:cNvSpPr txBox="1">
            <a:spLocks noChangeArrowheads="1"/>
          </p:cNvSpPr>
          <p:nvPr/>
        </p:nvSpPr>
        <p:spPr bwMode="auto">
          <a:xfrm>
            <a:off x="4663858" y="2410468"/>
            <a:ext cx="900378" cy="215444"/>
          </a:xfrm>
          <a:prstGeom prst="rect">
            <a:avLst/>
          </a:prstGeom>
          <a:solidFill>
            <a:schemeClr val="bg1"/>
          </a:solid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Security</a:t>
            </a:r>
            <a:endParaRPr lang="en-US" sz="1400" dirty="0">
              <a:solidFill>
                <a:prstClr val="black"/>
              </a:solidFill>
              <a:latin typeface="Arial"/>
              <a:ea typeface="+mn-ea"/>
              <a:cs typeface="Arial"/>
            </a:endParaRPr>
          </a:p>
        </p:txBody>
      </p:sp>
      <p:sp>
        <p:nvSpPr>
          <p:cNvPr id="58" name="Left Arrow Callout 57"/>
          <p:cNvSpPr/>
          <p:nvPr/>
        </p:nvSpPr>
        <p:spPr>
          <a:xfrm>
            <a:off x="4042537" y="2916949"/>
            <a:ext cx="1785115" cy="307777"/>
          </a:xfrm>
          <a:prstGeom prst="leftArrowCallout">
            <a:avLst>
              <a:gd name="adj1" fmla="val 42675"/>
              <a:gd name="adj2" fmla="val 25000"/>
              <a:gd name="adj3" fmla="val 25000"/>
              <a:gd name="adj4" fmla="val 91796"/>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endParaRPr lang="en-US" sz="1800">
              <a:solidFill>
                <a:prstClr val="white"/>
              </a:solidFill>
              <a:latin typeface="Calibri"/>
            </a:endParaRPr>
          </a:p>
        </p:txBody>
      </p:sp>
      <p:sp>
        <p:nvSpPr>
          <p:cNvPr id="59" name="Text Box 26"/>
          <p:cNvSpPr txBox="1">
            <a:spLocks noChangeArrowheads="1"/>
          </p:cNvSpPr>
          <p:nvPr/>
        </p:nvSpPr>
        <p:spPr bwMode="auto">
          <a:xfrm>
            <a:off x="4624322" y="2944561"/>
            <a:ext cx="990714" cy="215444"/>
          </a:xfrm>
          <a:prstGeom prst="rect">
            <a:avLst/>
          </a:prstGeom>
          <a:solidFill>
            <a:schemeClr val="bg1"/>
          </a:solid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Tools</a:t>
            </a:r>
            <a:endParaRPr lang="en-US" sz="1400" dirty="0">
              <a:solidFill>
                <a:prstClr val="black"/>
              </a:solidFill>
              <a:latin typeface="Arial"/>
              <a:ea typeface="+mn-ea"/>
              <a:cs typeface="Arial"/>
            </a:endParaRPr>
          </a:p>
        </p:txBody>
      </p:sp>
      <p:sp>
        <p:nvSpPr>
          <p:cNvPr id="61" name="Left Arrow Callout 60"/>
          <p:cNvSpPr/>
          <p:nvPr/>
        </p:nvSpPr>
        <p:spPr>
          <a:xfrm>
            <a:off x="4042537" y="3437808"/>
            <a:ext cx="1785115" cy="307777"/>
          </a:xfrm>
          <a:prstGeom prst="leftArrowCallout">
            <a:avLst>
              <a:gd name="adj1" fmla="val 42675"/>
              <a:gd name="adj2" fmla="val 25000"/>
              <a:gd name="adj3" fmla="val 25000"/>
              <a:gd name="adj4" fmla="val 91796"/>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endParaRPr lang="en-US" sz="1800">
              <a:solidFill>
                <a:prstClr val="white"/>
              </a:solidFill>
              <a:latin typeface="Calibri"/>
            </a:endParaRPr>
          </a:p>
        </p:txBody>
      </p:sp>
      <p:sp>
        <p:nvSpPr>
          <p:cNvPr id="62" name="Text Box 26"/>
          <p:cNvSpPr txBox="1">
            <a:spLocks noChangeArrowheads="1"/>
          </p:cNvSpPr>
          <p:nvPr/>
        </p:nvSpPr>
        <p:spPr bwMode="auto">
          <a:xfrm>
            <a:off x="4624322" y="3465420"/>
            <a:ext cx="1062680" cy="215444"/>
          </a:xfrm>
          <a:prstGeom prst="rect">
            <a:avLst/>
          </a:prstGeom>
          <a:solidFill>
            <a:schemeClr val="bg1"/>
          </a:solid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Systems</a:t>
            </a:r>
            <a:endParaRPr lang="en-US" sz="1400" dirty="0">
              <a:solidFill>
                <a:prstClr val="black"/>
              </a:solidFill>
              <a:latin typeface="Arial"/>
              <a:ea typeface="+mn-ea"/>
              <a:cs typeface="Arial"/>
            </a:endParaRPr>
          </a:p>
        </p:txBody>
      </p:sp>
      <p:sp>
        <p:nvSpPr>
          <p:cNvPr id="63" name="Left Arrow Callout 62"/>
          <p:cNvSpPr/>
          <p:nvPr/>
        </p:nvSpPr>
        <p:spPr>
          <a:xfrm>
            <a:off x="3834437" y="4608809"/>
            <a:ext cx="1993215" cy="307777"/>
          </a:xfrm>
          <a:prstGeom prst="leftArrowCallout">
            <a:avLst>
              <a:gd name="adj1" fmla="val 42675"/>
              <a:gd name="adj2" fmla="val 25000"/>
              <a:gd name="adj3" fmla="val 25000"/>
              <a:gd name="adj4" fmla="val 91796"/>
            </a:avLst>
          </a:prstGeom>
          <a:solidFill>
            <a:srgbClr val="FFFFFF"/>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endParaRPr lang="en-US" sz="1800">
              <a:solidFill>
                <a:prstClr val="white"/>
              </a:solidFill>
              <a:latin typeface="Calibri"/>
            </a:endParaRPr>
          </a:p>
        </p:txBody>
      </p:sp>
      <p:sp>
        <p:nvSpPr>
          <p:cNvPr id="64" name="Text Box 26"/>
          <p:cNvSpPr txBox="1">
            <a:spLocks noChangeArrowheads="1"/>
          </p:cNvSpPr>
          <p:nvPr/>
        </p:nvSpPr>
        <p:spPr bwMode="auto">
          <a:xfrm>
            <a:off x="4416221" y="4636421"/>
            <a:ext cx="1198815" cy="215444"/>
          </a:xfrm>
          <a:prstGeom prst="rect">
            <a:avLst/>
          </a:prstGeom>
          <a:solidFill>
            <a:schemeClr val="bg1"/>
          </a:solid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Contribution</a:t>
            </a:r>
            <a:endParaRPr lang="en-US" sz="1400" dirty="0">
              <a:solidFill>
                <a:prstClr val="black"/>
              </a:solidFill>
              <a:latin typeface="Arial"/>
              <a:ea typeface="+mn-ea"/>
              <a:cs typeface="Arial"/>
            </a:endParaRPr>
          </a:p>
        </p:txBody>
      </p:sp>
      <p:cxnSp>
        <p:nvCxnSpPr>
          <p:cNvPr id="68" name="Straight Connector 37"/>
          <p:cNvCxnSpPr>
            <a:cxnSpLocks noChangeShapeType="1"/>
          </p:cNvCxnSpPr>
          <p:nvPr/>
        </p:nvCxnSpPr>
        <p:spPr bwMode="auto">
          <a:xfrm>
            <a:off x="6175595" y="1763533"/>
            <a:ext cx="0" cy="2980610"/>
          </a:xfrm>
          <a:prstGeom prst="line">
            <a:avLst/>
          </a:prstGeom>
          <a:noFill/>
          <a:ln w="12700" cap="flat" cmpd="sng" algn="ctr">
            <a:solidFill>
              <a:schemeClr val="tx1"/>
            </a:solidFill>
            <a:prstDash val="solid"/>
            <a:round/>
            <a:headEnd type="none" w="med" len="med"/>
            <a:tailEnd type="none" w="med" len="med"/>
          </a:ln>
        </p:spPr>
      </p:cxnSp>
      <p:cxnSp>
        <p:nvCxnSpPr>
          <p:cNvPr id="70" name="Straight Connector 37"/>
          <p:cNvCxnSpPr>
            <a:cxnSpLocks noChangeShapeType="1"/>
          </p:cNvCxnSpPr>
          <p:nvPr/>
        </p:nvCxnSpPr>
        <p:spPr bwMode="auto">
          <a:xfrm>
            <a:off x="5827652" y="2572889"/>
            <a:ext cx="347943" cy="0"/>
          </a:xfrm>
          <a:prstGeom prst="line">
            <a:avLst/>
          </a:prstGeom>
          <a:noFill/>
          <a:ln w="12700" cap="flat" cmpd="sng" algn="ctr">
            <a:solidFill>
              <a:schemeClr val="tx1"/>
            </a:solidFill>
            <a:prstDash val="solid"/>
            <a:round/>
            <a:headEnd type="none" w="med" len="med"/>
            <a:tailEnd type="none" w="med" len="med"/>
          </a:ln>
        </p:spPr>
      </p:cxnSp>
      <p:cxnSp>
        <p:nvCxnSpPr>
          <p:cNvPr id="73" name="Straight Connector 37"/>
          <p:cNvCxnSpPr>
            <a:cxnSpLocks noChangeShapeType="1"/>
          </p:cNvCxnSpPr>
          <p:nvPr/>
        </p:nvCxnSpPr>
        <p:spPr bwMode="auto">
          <a:xfrm>
            <a:off x="5845535" y="3060075"/>
            <a:ext cx="347943" cy="0"/>
          </a:xfrm>
          <a:prstGeom prst="line">
            <a:avLst/>
          </a:prstGeom>
          <a:noFill/>
          <a:ln w="12700" cap="flat" cmpd="sng" algn="ctr">
            <a:solidFill>
              <a:schemeClr val="tx1"/>
            </a:solidFill>
            <a:prstDash val="solid"/>
            <a:round/>
            <a:headEnd type="none" w="med" len="med"/>
            <a:tailEnd type="none" w="med" len="med"/>
          </a:ln>
        </p:spPr>
      </p:cxnSp>
      <p:cxnSp>
        <p:nvCxnSpPr>
          <p:cNvPr id="74" name="Straight Connector 37"/>
          <p:cNvCxnSpPr>
            <a:cxnSpLocks noChangeShapeType="1"/>
          </p:cNvCxnSpPr>
          <p:nvPr/>
        </p:nvCxnSpPr>
        <p:spPr bwMode="auto">
          <a:xfrm>
            <a:off x="5845535" y="3601589"/>
            <a:ext cx="347943" cy="0"/>
          </a:xfrm>
          <a:prstGeom prst="line">
            <a:avLst/>
          </a:prstGeom>
          <a:noFill/>
          <a:ln w="12700" cap="flat" cmpd="sng" algn="ctr">
            <a:solidFill>
              <a:schemeClr val="tx1"/>
            </a:solidFill>
            <a:prstDash val="solid"/>
            <a:round/>
            <a:headEnd type="none" w="med" len="med"/>
            <a:tailEnd type="none" w="med" len="med"/>
          </a:ln>
        </p:spPr>
      </p:cxnSp>
      <p:sp>
        <p:nvSpPr>
          <p:cNvPr id="76" name="Text Box 28"/>
          <p:cNvSpPr txBox="1">
            <a:spLocks noChangeArrowheads="1"/>
          </p:cNvSpPr>
          <p:nvPr/>
        </p:nvSpPr>
        <p:spPr bwMode="auto">
          <a:xfrm>
            <a:off x="4564389" y="1875997"/>
            <a:ext cx="1225535"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Data</a:t>
            </a:r>
            <a:endParaRPr lang="en-US" sz="1400" dirty="0">
              <a:solidFill>
                <a:prstClr val="black"/>
              </a:solidFill>
              <a:latin typeface="Arial"/>
              <a:ea typeface="+mn-ea"/>
              <a:cs typeface="Arial"/>
            </a:endParaRPr>
          </a:p>
        </p:txBody>
      </p:sp>
      <p:sp>
        <p:nvSpPr>
          <p:cNvPr id="78" name="Text Box 28"/>
          <p:cNvSpPr txBox="1">
            <a:spLocks noChangeArrowheads="1"/>
          </p:cNvSpPr>
          <p:nvPr/>
        </p:nvSpPr>
        <p:spPr bwMode="auto">
          <a:xfrm>
            <a:off x="4624322" y="3964424"/>
            <a:ext cx="1187938" cy="307777"/>
          </a:xfrm>
          <a:prstGeom prst="rect">
            <a:avLst/>
          </a:prstGeom>
          <a:solidFill>
            <a:schemeClr val="bg1"/>
          </a:solidFill>
          <a:ln w="12700" cap="flat" cmpd="sng" algn="ctr">
            <a:solidFill>
              <a:schemeClr val="tx1"/>
            </a:solidFill>
            <a:prstDash val="solid"/>
            <a:miter lim="800000"/>
            <a:headEnd type="none" w="med" len="med"/>
            <a:tailEnd type="none" w="med" len="med"/>
          </a:ln>
        </p:spPr>
        <p:txBody>
          <a:bodyPr wrap="square">
            <a:spAutoFit/>
          </a:bodyPr>
          <a:lstStyle/>
          <a:p>
            <a:pPr defTabSz="457200" eaLnBrk="0" fontAlgn="auto" hangingPunct="0">
              <a:spcBef>
                <a:spcPts val="0"/>
              </a:spcBef>
              <a:spcAft>
                <a:spcPts val="0"/>
              </a:spcAft>
            </a:pPr>
            <a:r>
              <a:rPr lang="en-US" sz="1400" dirty="0" smtClean="0">
                <a:solidFill>
                  <a:prstClr val="black"/>
                </a:solidFill>
                <a:latin typeface="Arial"/>
                <a:ea typeface="+mn-ea"/>
                <a:cs typeface="Arial"/>
              </a:rPr>
              <a:t>Workflow</a:t>
            </a:r>
            <a:endParaRPr lang="en-US" sz="1400" dirty="0">
              <a:solidFill>
                <a:prstClr val="black"/>
              </a:solidFill>
              <a:latin typeface="Arial"/>
              <a:ea typeface="+mn-ea"/>
              <a:cs typeface="Arial"/>
            </a:endParaRPr>
          </a:p>
        </p:txBody>
      </p:sp>
      <p:cxnSp>
        <p:nvCxnSpPr>
          <p:cNvPr id="79" name="Straight Connector 37"/>
          <p:cNvCxnSpPr>
            <a:cxnSpLocks noChangeShapeType="1"/>
          </p:cNvCxnSpPr>
          <p:nvPr/>
        </p:nvCxnSpPr>
        <p:spPr bwMode="auto">
          <a:xfrm>
            <a:off x="5820135" y="2014089"/>
            <a:ext cx="347943" cy="0"/>
          </a:xfrm>
          <a:prstGeom prst="line">
            <a:avLst/>
          </a:prstGeom>
          <a:noFill/>
          <a:ln w="12700" cap="flat" cmpd="sng" algn="ctr">
            <a:solidFill>
              <a:schemeClr val="tx1"/>
            </a:solidFill>
            <a:prstDash val="solid"/>
            <a:round/>
            <a:headEnd type="none" w="med" len="med"/>
            <a:tailEnd type="none" w="med" len="med"/>
          </a:ln>
        </p:spPr>
      </p:cxnSp>
      <p:cxnSp>
        <p:nvCxnSpPr>
          <p:cNvPr id="80" name="Straight Connector 37"/>
          <p:cNvCxnSpPr>
            <a:cxnSpLocks noChangeShapeType="1"/>
          </p:cNvCxnSpPr>
          <p:nvPr/>
        </p:nvCxnSpPr>
        <p:spPr bwMode="auto">
          <a:xfrm>
            <a:off x="5808774" y="4121843"/>
            <a:ext cx="347943" cy="0"/>
          </a:xfrm>
          <a:prstGeom prst="line">
            <a:avLst/>
          </a:prstGeom>
          <a:noFill/>
          <a:ln w="12700" cap="flat" cmpd="sng" algn="ctr">
            <a:solidFill>
              <a:schemeClr val="tx1"/>
            </a:solidFill>
            <a:prstDash val="solid"/>
            <a:round/>
            <a:headEnd type="none" w="med" len="med"/>
            <a:tailEnd type="none" w="med" len="med"/>
          </a:ln>
        </p:spPr>
      </p:cxnSp>
      <p:cxnSp>
        <p:nvCxnSpPr>
          <p:cNvPr id="81" name="Straight Connector 37"/>
          <p:cNvCxnSpPr>
            <a:cxnSpLocks noChangeShapeType="1"/>
          </p:cNvCxnSpPr>
          <p:nvPr/>
        </p:nvCxnSpPr>
        <p:spPr bwMode="auto">
          <a:xfrm>
            <a:off x="5845535" y="4748283"/>
            <a:ext cx="347943" cy="0"/>
          </a:xfrm>
          <a:prstGeom prst="line">
            <a:avLst/>
          </a:prstGeom>
          <a:noFill/>
          <a:ln w="12700" cap="flat" cmpd="sng" algn="ctr">
            <a:solidFill>
              <a:schemeClr val="tx1"/>
            </a:solidFill>
            <a:prstDash val="solid"/>
            <a:round/>
            <a:headEnd type="none" w="med" len="med"/>
            <a:tailEnd type="none" w="med" len="med"/>
          </a:ln>
        </p:spPr>
      </p:cxnSp>
      <p:cxnSp>
        <p:nvCxnSpPr>
          <p:cNvPr id="17" name="Straight Arrow Connector 16"/>
          <p:cNvCxnSpPr/>
          <p:nvPr/>
        </p:nvCxnSpPr>
        <p:spPr>
          <a:xfrm flipV="1">
            <a:off x="6279373" y="1455756"/>
            <a:ext cx="616727" cy="10777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2" name="Text Box 26"/>
          <p:cNvSpPr txBox="1">
            <a:spLocks noChangeArrowheads="1"/>
          </p:cNvSpPr>
          <p:nvPr/>
        </p:nvSpPr>
        <p:spPr bwMode="auto">
          <a:xfrm>
            <a:off x="6896100" y="801601"/>
            <a:ext cx="1917700" cy="646331"/>
          </a:xfrm>
          <a:prstGeom prst="rect">
            <a:avLst/>
          </a:prstGeom>
          <a:solidFill>
            <a:schemeClr val="bg1"/>
          </a:solid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b="1" dirty="0" smtClean="0">
                <a:solidFill>
                  <a:srgbClr val="FF0000"/>
                </a:solidFill>
                <a:latin typeface="Arial"/>
                <a:ea typeface="+mn-ea"/>
                <a:cs typeface="Arial"/>
              </a:rPr>
              <a:t>Other Facilities, User Communities, </a:t>
            </a:r>
            <a:r>
              <a:rPr lang="en-US" sz="1400" b="1" dirty="0" err="1" smtClean="0">
                <a:solidFill>
                  <a:srgbClr val="FF0000"/>
                </a:solidFill>
                <a:latin typeface="Arial"/>
                <a:ea typeface="+mn-ea"/>
                <a:cs typeface="Arial"/>
              </a:rPr>
              <a:t>SciDAC</a:t>
            </a:r>
            <a:r>
              <a:rPr lang="en-US" sz="1400" b="1" dirty="0" smtClean="0">
                <a:solidFill>
                  <a:srgbClr val="FF0000"/>
                </a:solidFill>
                <a:latin typeface="Arial"/>
                <a:ea typeface="+mn-ea"/>
                <a:cs typeface="Arial"/>
              </a:rPr>
              <a:t> Institutes</a:t>
            </a:r>
            <a:endParaRPr lang="en-US" sz="1400" b="1" dirty="0">
              <a:solidFill>
                <a:srgbClr val="FF0000"/>
              </a:solidFill>
              <a:latin typeface="Arial"/>
              <a:ea typeface="+mn-ea"/>
              <a:cs typeface="Arial"/>
            </a:endParaRPr>
          </a:p>
        </p:txBody>
      </p:sp>
      <p:cxnSp>
        <p:nvCxnSpPr>
          <p:cNvPr id="83" name="Straight Arrow Connector 82"/>
          <p:cNvCxnSpPr>
            <a:stCxn id="12" idx="3"/>
          </p:cNvCxnSpPr>
          <p:nvPr/>
        </p:nvCxnSpPr>
        <p:spPr>
          <a:xfrm>
            <a:off x="6279373" y="1609645"/>
            <a:ext cx="616727" cy="26635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6" name="Text Box 26"/>
          <p:cNvSpPr txBox="1">
            <a:spLocks noChangeArrowheads="1"/>
          </p:cNvSpPr>
          <p:nvPr/>
        </p:nvSpPr>
        <p:spPr bwMode="auto">
          <a:xfrm>
            <a:off x="6896100" y="1764137"/>
            <a:ext cx="1917700" cy="430887"/>
          </a:xfrm>
          <a:prstGeom prst="rect">
            <a:avLst/>
          </a:prstGeom>
          <a:solidFill>
            <a:schemeClr val="bg1"/>
          </a:solid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b="1" dirty="0" smtClean="0">
                <a:solidFill>
                  <a:srgbClr val="FF0000"/>
                </a:solidFill>
                <a:latin typeface="Arial"/>
                <a:ea typeface="+mn-ea"/>
                <a:cs typeface="Arial"/>
              </a:rPr>
              <a:t>External Advisory </a:t>
            </a:r>
          </a:p>
          <a:p>
            <a:pPr defTabSz="457200" eaLnBrk="0" fontAlgn="auto" hangingPunct="0">
              <a:spcBef>
                <a:spcPts val="0"/>
              </a:spcBef>
              <a:spcAft>
                <a:spcPts val="0"/>
              </a:spcAft>
            </a:pPr>
            <a:r>
              <a:rPr lang="en-US" sz="1400" b="1" dirty="0" smtClean="0">
                <a:solidFill>
                  <a:srgbClr val="FF0000"/>
                </a:solidFill>
                <a:latin typeface="Arial"/>
                <a:ea typeface="+mn-ea"/>
                <a:cs typeface="Arial"/>
              </a:rPr>
              <a:t>Committee</a:t>
            </a:r>
            <a:endParaRPr lang="en-US" sz="1400" b="1" dirty="0">
              <a:solidFill>
                <a:srgbClr val="FF0000"/>
              </a:solidFill>
              <a:latin typeface="Arial"/>
              <a:ea typeface="+mn-ea"/>
              <a:cs typeface="Arial"/>
            </a:endParaRPr>
          </a:p>
        </p:txBody>
      </p:sp>
      <p:cxnSp>
        <p:nvCxnSpPr>
          <p:cNvPr id="87" name="Straight Arrow Connector 86"/>
          <p:cNvCxnSpPr>
            <a:stCxn id="12" idx="3"/>
          </p:cNvCxnSpPr>
          <p:nvPr/>
        </p:nvCxnSpPr>
        <p:spPr>
          <a:xfrm>
            <a:off x="6279373" y="1609645"/>
            <a:ext cx="616727" cy="80082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0" name="Text Box 26"/>
          <p:cNvSpPr txBox="1">
            <a:spLocks noChangeArrowheads="1"/>
          </p:cNvSpPr>
          <p:nvPr/>
        </p:nvSpPr>
        <p:spPr bwMode="auto">
          <a:xfrm>
            <a:off x="6896100" y="2410468"/>
            <a:ext cx="1917700" cy="215444"/>
          </a:xfrm>
          <a:prstGeom prst="rect">
            <a:avLst/>
          </a:prstGeom>
          <a:solidFill>
            <a:schemeClr val="bg1"/>
          </a:solid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b="1" dirty="0" smtClean="0">
                <a:solidFill>
                  <a:srgbClr val="FF0000"/>
                </a:solidFill>
                <a:latin typeface="Arial"/>
                <a:ea typeface="+mn-ea"/>
                <a:cs typeface="Arial"/>
              </a:rPr>
              <a:t>Program Oversight</a:t>
            </a:r>
            <a:endParaRPr lang="en-US" sz="1400" b="1" dirty="0">
              <a:solidFill>
                <a:srgbClr val="FF0000"/>
              </a:solidFill>
              <a:latin typeface="Arial"/>
              <a:ea typeface="+mn-ea"/>
              <a:cs typeface="Arial"/>
            </a:endParaRPr>
          </a:p>
        </p:txBody>
      </p:sp>
      <p:cxnSp>
        <p:nvCxnSpPr>
          <p:cNvPr id="92" name="Straight Arrow Connector 91"/>
          <p:cNvCxnSpPr>
            <a:stCxn id="31747" idx="1"/>
          </p:cNvCxnSpPr>
          <p:nvPr/>
        </p:nvCxnSpPr>
        <p:spPr>
          <a:xfrm flipH="1" flipV="1">
            <a:off x="1504736" y="1447932"/>
            <a:ext cx="778077" cy="16171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4" name="Text Box 26"/>
          <p:cNvSpPr txBox="1">
            <a:spLocks noChangeArrowheads="1"/>
          </p:cNvSpPr>
          <p:nvPr/>
        </p:nvSpPr>
        <p:spPr bwMode="auto">
          <a:xfrm>
            <a:off x="0" y="1117202"/>
            <a:ext cx="1917700" cy="430887"/>
          </a:xfrm>
          <a:prstGeom prst="rect">
            <a:avLst/>
          </a:prstGeom>
          <a:no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b="1" dirty="0" smtClean="0">
                <a:solidFill>
                  <a:srgbClr val="FF0000"/>
                </a:solidFill>
                <a:latin typeface="Arial"/>
                <a:ea typeface="+mn-ea"/>
                <a:cs typeface="Arial"/>
              </a:rPr>
              <a:t>OSG Consortium &amp; Council</a:t>
            </a:r>
            <a:endParaRPr lang="en-US" sz="1400" b="1" dirty="0">
              <a:solidFill>
                <a:srgbClr val="FF0000"/>
              </a:solidFill>
              <a:latin typeface="Arial"/>
              <a:ea typeface="+mn-ea"/>
              <a:cs typeface="Arial"/>
            </a:endParaRPr>
          </a:p>
        </p:txBody>
      </p:sp>
      <p:cxnSp>
        <p:nvCxnSpPr>
          <p:cNvPr id="95" name="Straight Arrow Connector 94"/>
          <p:cNvCxnSpPr/>
          <p:nvPr/>
        </p:nvCxnSpPr>
        <p:spPr>
          <a:xfrm flipH="1">
            <a:off x="1600200" y="1647745"/>
            <a:ext cx="682613" cy="15449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8" name="Text Box 26"/>
          <p:cNvSpPr txBox="1">
            <a:spLocks noChangeArrowheads="1"/>
          </p:cNvSpPr>
          <p:nvPr/>
        </p:nvSpPr>
        <p:spPr bwMode="auto">
          <a:xfrm>
            <a:off x="0" y="2167412"/>
            <a:ext cx="1917700" cy="215444"/>
          </a:xfrm>
          <a:prstGeom prst="rect">
            <a:avLst/>
          </a:prstGeom>
          <a:no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b="1" dirty="0" smtClean="0">
                <a:solidFill>
                  <a:srgbClr val="FF0000"/>
                </a:solidFill>
                <a:latin typeface="Arial"/>
                <a:ea typeface="+mn-ea"/>
                <a:cs typeface="Arial"/>
              </a:rPr>
              <a:t>Program Oversight</a:t>
            </a:r>
            <a:endParaRPr lang="en-US" sz="1400" b="1" dirty="0">
              <a:solidFill>
                <a:srgbClr val="FF0000"/>
              </a:solidFill>
              <a:latin typeface="Arial"/>
              <a:ea typeface="+mn-ea"/>
              <a:cs typeface="Arial"/>
            </a:endParaRPr>
          </a:p>
        </p:txBody>
      </p:sp>
      <p:cxnSp>
        <p:nvCxnSpPr>
          <p:cNvPr id="99" name="Straight Arrow Connector 98"/>
          <p:cNvCxnSpPr/>
          <p:nvPr/>
        </p:nvCxnSpPr>
        <p:spPr>
          <a:xfrm flipH="1">
            <a:off x="1752601" y="1764137"/>
            <a:ext cx="530212" cy="52186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3" name="Text Box 26"/>
          <p:cNvSpPr txBox="1">
            <a:spLocks noChangeArrowheads="1"/>
          </p:cNvSpPr>
          <p:nvPr/>
        </p:nvSpPr>
        <p:spPr bwMode="auto">
          <a:xfrm>
            <a:off x="0" y="1698812"/>
            <a:ext cx="1917700" cy="430887"/>
          </a:xfrm>
          <a:prstGeom prst="rect">
            <a:avLst/>
          </a:prstGeom>
          <a:noFill/>
          <a:ln w="12700" cap="flat" cmpd="sng" algn="ctr">
            <a:noFill/>
            <a:prstDash val="solid"/>
            <a:miter lim="800000"/>
            <a:headEnd type="none" w="med" len="med"/>
            <a:tailEnd type="none" w="med" len="med"/>
          </a:ln>
        </p:spPr>
        <p:txBody>
          <a:bodyPr wrap="square" tIns="0" bIns="0">
            <a:spAutoFit/>
          </a:bodyPr>
          <a:lstStyle/>
          <a:p>
            <a:pPr defTabSz="457200" eaLnBrk="0" fontAlgn="auto" hangingPunct="0">
              <a:spcBef>
                <a:spcPts val="0"/>
              </a:spcBef>
              <a:spcAft>
                <a:spcPts val="0"/>
              </a:spcAft>
            </a:pPr>
            <a:r>
              <a:rPr lang="en-US" sz="1400" b="1" dirty="0" smtClean="0">
                <a:solidFill>
                  <a:srgbClr val="FF0000"/>
                </a:solidFill>
                <a:latin typeface="Arial"/>
                <a:ea typeface="+mn-ea"/>
                <a:cs typeface="Arial"/>
              </a:rPr>
              <a:t>Science Advisory Group</a:t>
            </a:r>
            <a:endParaRPr lang="en-US" sz="1400" b="1" dirty="0">
              <a:solidFill>
                <a:srgbClr val="FF0000"/>
              </a:solidFill>
              <a:latin typeface="Arial"/>
              <a:ea typeface="+mn-ea"/>
              <a:cs typeface="Arial"/>
            </a:endParaRPr>
          </a:p>
        </p:txBody>
      </p:sp>
      <p:sp>
        <p:nvSpPr>
          <p:cNvPr id="53" name="Text Box 26"/>
          <p:cNvSpPr txBox="1">
            <a:spLocks noChangeArrowheads="1"/>
          </p:cNvSpPr>
          <p:nvPr/>
        </p:nvSpPr>
        <p:spPr bwMode="auto">
          <a:xfrm>
            <a:off x="365409" y="4849842"/>
            <a:ext cx="7848212" cy="1938992"/>
          </a:xfrm>
          <a:prstGeom prst="rect">
            <a:avLst/>
          </a:prstGeom>
          <a:noFill/>
          <a:ln w="3175">
            <a:noFill/>
            <a:miter lim="800000"/>
            <a:headEnd/>
            <a:tailEnd/>
          </a:ln>
        </p:spPr>
        <p:txBody>
          <a:bodyPr wrap="square">
            <a:spAutoFit/>
          </a:bodyPr>
          <a:lstStyle/>
          <a:p>
            <a:pPr defTabSz="457200" eaLnBrk="0" fontAlgn="auto" hangingPunct="0">
              <a:spcBef>
                <a:spcPts val="0"/>
              </a:spcBef>
              <a:spcAft>
                <a:spcPts val="0"/>
              </a:spcAft>
            </a:pPr>
            <a:r>
              <a:rPr lang="en-US" dirty="0" smtClean="0">
                <a:solidFill>
                  <a:srgbClr val="1F497D"/>
                </a:solidFill>
                <a:latin typeface="Arial"/>
                <a:ea typeface="+mn-ea"/>
                <a:cs typeface="Arial"/>
              </a:rPr>
              <a:t>Each project </a:t>
            </a:r>
          </a:p>
          <a:p>
            <a:pPr marL="342900" indent="-342900" defTabSz="457200" eaLnBrk="0" fontAlgn="auto" hangingPunct="0">
              <a:spcBef>
                <a:spcPts val="0"/>
              </a:spcBef>
              <a:spcAft>
                <a:spcPts val="0"/>
              </a:spcAft>
              <a:buFontTx/>
              <a:buChar char="-"/>
            </a:pPr>
            <a:r>
              <a:rPr lang="en-US" dirty="0">
                <a:solidFill>
                  <a:srgbClr val="1F497D"/>
                </a:solidFill>
                <a:latin typeface="Arial"/>
                <a:ea typeface="+mn-ea"/>
                <a:cs typeface="Arial"/>
              </a:rPr>
              <a:t>S</a:t>
            </a:r>
            <a:r>
              <a:rPr lang="en-US" dirty="0" smtClean="0">
                <a:solidFill>
                  <a:srgbClr val="1F497D"/>
                </a:solidFill>
                <a:latin typeface="Arial"/>
                <a:ea typeface="+mn-ea"/>
                <a:cs typeface="Arial"/>
              </a:rPr>
              <a:t>hares some leadership with the Executive Team/Management </a:t>
            </a:r>
          </a:p>
          <a:p>
            <a:pPr marL="342900" indent="-342900" defTabSz="457200" eaLnBrk="0" fontAlgn="auto" hangingPunct="0">
              <a:spcBef>
                <a:spcPts val="0"/>
              </a:spcBef>
              <a:spcAft>
                <a:spcPts val="0"/>
              </a:spcAft>
              <a:buFontTx/>
              <a:buChar char="-"/>
            </a:pPr>
            <a:r>
              <a:rPr lang="en-US" dirty="0">
                <a:solidFill>
                  <a:srgbClr val="1F497D"/>
                </a:solidFill>
                <a:latin typeface="Arial"/>
                <a:ea typeface="+mn-ea"/>
                <a:cs typeface="Arial"/>
              </a:rPr>
              <a:t>C</a:t>
            </a:r>
            <a:r>
              <a:rPr lang="en-US" dirty="0" smtClean="0">
                <a:solidFill>
                  <a:srgbClr val="1F497D"/>
                </a:solidFill>
                <a:latin typeface="Arial"/>
                <a:ea typeface="+mn-ea"/>
                <a:cs typeface="Arial"/>
              </a:rPr>
              <a:t>ontributes to the Cross Cutting activities.</a:t>
            </a:r>
          </a:p>
          <a:p>
            <a:pPr marL="342900" indent="-342900" defTabSz="457200" eaLnBrk="0" fontAlgn="auto" hangingPunct="0">
              <a:spcBef>
                <a:spcPts val="0"/>
              </a:spcBef>
              <a:spcAft>
                <a:spcPts val="0"/>
              </a:spcAft>
              <a:buFontTx/>
              <a:buChar char="-"/>
            </a:pPr>
            <a:r>
              <a:rPr lang="en-US" dirty="0">
                <a:solidFill>
                  <a:srgbClr val="1F497D"/>
                </a:solidFill>
                <a:latin typeface="Arial"/>
                <a:ea typeface="+mn-ea"/>
                <a:cs typeface="Arial"/>
              </a:rPr>
              <a:t>E</a:t>
            </a:r>
            <a:r>
              <a:rPr lang="en-US" dirty="0" smtClean="0">
                <a:solidFill>
                  <a:srgbClr val="1F497D"/>
                </a:solidFill>
                <a:latin typeface="Arial"/>
                <a:ea typeface="+mn-ea"/>
                <a:cs typeface="Arial"/>
              </a:rPr>
              <a:t>nsures bi-directional communication and coordination of the annual program of work and deliverables.</a:t>
            </a:r>
          </a:p>
          <a:p>
            <a:pPr marL="342900" indent="-342900" defTabSz="457200" eaLnBrk="0" fontAlgn="auto" hangingPunct="0">
              <a:spcBef>
                <a:spcPts val="0"/>
              </a:spcBef>
              <a:spcAft>
                <a:spcPts val="0"/>
              </a:spcAft>
              <a:buFontTx/>
              <a:buChar char="-"/>
            </a:pPr>
            <a:r>
              <a:rPr lang="en-US" dirty="0" smtClean="0">
                <a:solidFill>
                  <a:srgbClr val="1F497D"/>
                </a:solidFill>
                <a:latin typeface="Arial"/>
                <a:ea typeface="+mn-ea"/>
                <a:cs typeface="Arial"/>
              </a:rPr>
              <a:t>…</a:t>
            </a:r>
          </a:p>
        </p:txBody>
      </p:sp>
    </p:spTree>
    <p:extLst>
      <p:ext uri="{BB962C8B-B14F-4D97-AF65-F5344CB8AC3E}">
        <p14:creationId xmlns:p14="http://schemas.microsoft.com/office/powerpoint/2010/main" val="255930733"/>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Oval 3"/>
          <p:cNvSpPr>
            <a:spLocks noChangeArrowheads="1"/>
          </p:cNvSpPr>
          <p:nvPr/>
        </p:nvSpPr>
        <p:spPr bwMode="auto">
          <a:xfrm>
            <a:off x="6159500" y="1281112"/>
            <a:ext cx="2362200" cy="762000"/>
          </a:xfrm>
          <a:prstGeom prst="ellipse">
            <a:avLst/>
          </a:prstGeom>
          <a:solidFill>
            <a:schemeClr val="accent6">
              <a:lumMod val="40000"/>
              <a:lumOff val="60000"/>
            </a:schemeClr>
          </a:solidFill>
          <a:ln w="9525">
            <a:noFill/>
            <a:round/>
            <a:headEnd/>
            <a:tailEnd/>
          </a:ln>
        </p:spPr>
        <p:txBody>
          <a:bodyPr wrap="none" anchor="ctr">
            <a:prstTxWarp prst="textNoShape">
              <a:avLst/>
            </a:prstTxWarp>
          </a:bodyPr>
          <a:lstStyle/>
          <a:p>
            <a:pPr algn="ctr" defTabSz="457200" fontAlgn="auto">
              <a:spcBef>
                <a:spcPts val="0"/>
              </a:spcBef>
              <a:spcAft>
                <a:spcPts val="0"/>
              </a:spcAft>
            </a:pPr>
            <a:r>
              <a:rPr lang="en-US" sz="1800" b="1" dirty="0">
                <a:solidFill>
                  <a:prstClr val="black"/>
                </a:solidFill>
                <a:latin typeface="Calibri"/>
                <a:ea typeface="+mn-ea"/>
                <a:cs typeface="+mn-cs"/>
              </a:rPr>
              <a:t>Program Oversight</a:t>
            </a:r>
            <a:endParaRPr lang="en-US" sz="1800" dirty="0">
              <a:solidFill>
                <a:prstClr val="black"/>
              </a:solidFill>
              <a:latin typeface="Calibri"/>
              <a:ea typeface="+mn-ea"/>
              <a:cs typeface="+mn-cs"/>
            </a:endParaRPr>
          </a:p>
        </p:txBody>
      </p:sp>
      <p:sp>
        <p:nvSpPr>
          <p:cNvPr id="16389" name="Rectangle 7"/>
          <p:cNvSpPr>
            <a:spLocks noChangeArrowheads="1"/>
          </p:cNvSpPr>
          <p:nvPr/>
        </p:nvSpPr>
        <p:spPr bwMode="auto">
          <a:xfrm>
            <a:off x="2824164" y="2425701"/>
            <a:ext cx="2895600" cy="1206500"/>
          </a:xfrm>
          <a:prstGeom prst="rect">
            <a:avLst/>
          </a:prstGeom>
          <a:solidFill>
            <a:schemeClr val="accent1">
              <a:lumMod val="40000"/>
              <a:lumOff val="60000"/>
            </a:schemeClr>
          </a:solidFill>
          <a:ln w="9525">
            <a:noFill/>
            <a:miter lim="800000"/>
            <a:headEnd/>
            <a:tailEnd/>
          </a:ln>
        </p:spPr>
        <p:txBody>
          <a:bodyPr wrap="none" tIns="0" bIns="0" anchor="ctr">
            <a:prstTxWarp prst="textNoShape">
              <a:avLst/>
            </a:prstTxWarp>
          </a:bodyPr>
          <a:lstStyle/>
          <a:p>
            <a:pPr algn="ctr" defTabSz="457200" fontAlgn="auto">
              <a:spcBef>
                <a:spcPts val="0"/>
              </a:spcBef>
              <a:spcAft>
                <a:spcPts val="0"/>
              </a:spcAft>
            </a:pPr>
            <a:r>
              <a:rPr lang="en-US" sz="1800" b="1" dirty="0" smtClean="0">
                <a:solidFill>
                  <a:prstClr val="black"/>
                </a:solidFill>
                <a:latin typeface="Calibri"/>
                <a:ea typeface="+mn-ea"/>
                <a:cs typeface="+mn-cs"/>
              </a:rPr>
              <a:t>OSG Executive Team</a:t>
            </a:r>
          </a:p>
        </p:txBody>
      </p:sp>
      <p:sp>
        <p:nvSpPr>
          <p:cNvPr id="16391" name="Rectangle 12"/>
          <p:cNvSpPr>
            <a:spLocks noChangeArrowheads="1"/>
          </p:cNvSpPr>
          <p:nvPr/>
        </p:nvSpPr>
        <p:spPr bwMode="auto">
          <a:xfrm>
            <a:off x="281103" y="1384300"/>
            <a:ext cx="2182814" cy="658812"/>
          </a:xfrm>
          <a:prstGeom prst="rect">
            <a:avLst/>
          </a:prstGeom>
          <a:solidFill>
            <a:schemeClr val="accent3">
              <a:lumMod val="40000"/>
              <a:lumOff val="60000"/>
            </a:schemeClr>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Scientific – External</a:t>
            </a:r>
          </a:p>
          <a:p>
            <a:pPr algn="ctr" defTabSz="457200" fontAlgn="auto">
              <a:spcBef>
                <a:spcPts val="0"/>
              </a:spcBef>
              <a:spcAft>
                <a:spcPts val="0"/>
              </a:spcAft>
            </a:pPr>
            <a:r>
              <a:rPr lang="en-US" sz="1800" b="1" dirty="0" smtClean="0">
                <a:solidFill>
                  <a:prstClr val="black"/>
                </a:solidFill>
                <a:latin typeface="Calibri"/>
                <a:ea typeface="+mn-ea"/>
                <a:cs typeface="+mn-cs"/>
              </a:rPr>
              <a:t> Advisory Group</a:t>
            </a:r>
            <a:endParaRPr lang="en-US" sz="1800" i="1"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97" name="Rectangle 13"/>
          <p:cNvSpPr>
            <a:spLocks noChangeArrowheads="1"/>
          </p:cNvSpPr>
          <p:nvPr/>
        </p:nvSpPr>
        <p:spPr bwMode="auto">
          <a:xfrm>
            <a:off x="2824164" y="1174749"/>
            <a:ext cx="2895600" cy="868363"/>
          </a:xfrm>
          <a:prstGeom prst="rect">
            <a:avLst/>
          </a:prstGeom>
          <a:solidFill>
            <a:srgbClr val="FCFF69"/>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r>
              <a:rPr lang="en-US" sz="1800" b="1" dirty="0">
                <a:solidFill>
                  <a:prstClr val="black"/>
                </a:solidFill>
                <a:latin typeface="Calibri"/>
                <a:ea typeface="+mn-ea"/>
                <a:cs typeface="+mn-cs"/>
              </a:rPr>
              <a:t>OSG Council</a:t>
            </a: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42" name="Up Arrow Callout 41"/>
          <p:cNvSpPr/>
          <p:nvPr/>
        </p:nvSpPr>
        <p:spPr>
          <a:xfrm>
            <a:off x="2413117" y="3162298"/>
            <a:ext cx="1273172" cy="1485901"/>
          </a:xfrm>
          <a:prstGeom prst="upArrowCallout">
            <a:avLst/>
          </a:prstGeom>
          <a:solidFill>
            <a:schemeClr val="accent1">
              <a:lumMod val="40000"/>
              <a:lumOff val="6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r>
              <a:rPr lang="en-US" sz="1800" b="1" dirty="0" err="1" smtClean="0">
                <a:solidFill>
                  <a:prstClr val="black"/>
                </a:solidFill>
                <a:latin typeface="Calibri"/>
              </a:rPr>
              <a:t>InDHTC</a:t>
            </a:r>
            <a:endParaRPr lang="en-US" sz="1800" b="1" dirty="0">
              <a:solidFill>
                <a:prstClr val="black"/>
              </a:solidFill>
              <a:latin typeface="Calibri"/>
            </a:endParaRPr>
          </a:p>
        </p:txBody>
      </p:sp>
      <p:sp>
        <p:nvSpPr>
          <p:cNvPr id="45" name="Up Arrow Callout 44"/>
          <p:cNvSpPr/>
          <p:nvPr/>
        </p:nvSpPr>
        <p:spPr>
          <a:xfrm>
            <a:off x="3497270" y="3213097"/>
            <a:ext cx="1273172" cy="1485901"/>
          </a:xfrm>
          <a:prstGeom prst="upArrowCallout">
            <a:avLst/>
          </a:prstGeom>
          <a:solidFill>
            <a:schemeClr val="accent1">
              <a:lumMod val="40000"/>
              <a:lumOff val="6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r>
              <a:rPr lang="en-US" sz="1800" b="1" dirty="0" smtClean="0">
                <a:solidFill>
                  <a:srgbClr val="000000"/>
                </a:solidFill>
                <a:latin typeface="Calibri"/>
              </a:rPr>
              <a:t>?Campus Shared CI?</a:t>
            </a:r>
            <a:endParaRPr lang="en-US" sz="1800" b="1" dirty="0">
              <a:solidFill>
                <a:srgbClr val="000000"/>
              </a:solidFill>
              <a:latin typeface="Calibri"/>
            </a:endParaRPr>
          </a:p>
        </p:txBody>
      </p:sp>
      <p:sp>
        <p:nvSpPr>
          <p:cNvPr id="47" name="Rectangle 12"/>
          <p:cNvSpPr>
            <a:spLocks noChangeArrowheads="1"/>
          </p:cNvSpPr>
          <p:nvPr/>
        </p:nvSpPr>
        <p:spPr bwMode="auto">
          <a:xfrm>
            <a:off x="6159500" y="3952081"/>
            <a:ext cx="868364" cy="277019"/>
          </a:xfrm>
          <a:prstGeom prst="rect">
            <a:avLst/>
          </a:prstGeom>
          <a:solidFill>
            <a:schemeClr val="accent3">
              <a:lumMod val="40000"/>
              <a:lumOff val="60000"/>
            </a:schemeClr>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48" name="Rectangle 13"/>
          <p:cNvSpPr>
            <a:spLocks noChangeArrowheads="1"/>
          </p:cNvSpPr>
          <p:nvPr/>
        </p:nvSpPr>
        <p:spPr bwMode="auto">
          <a:xfrm>
            <a:off x="6159500" y="3489459"/>
            <a:ext cx="868364" cy="285484"/>
          </a:xfrm>
          <a:prstGeom prst="rect">
            <a:avLst/>
          </a:prstGeom>
          <a:solidFill>
            <a:srgbClr val="FCFF69"/>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0" name="Oval 3"/>
          <p:cNvSpPr>
            <a:spLocks noChangeArrowheads="1"/>
          </p:cNvSpPr>
          <p:nvPr/>
        </p:nvSpPr>
        <p:spPr bwMode="auto">
          <a:xfrm>
            <a:off x="5988050" y="4381499"/>
            <a:ext cx="1136650" cy="292098"/>
          </a:xfrm>
          <a:prstGeom prst="ellipse">
            <a:avLst/>
          </a:prstGeom>
          <a:solidFill>
            <a:schemeClr val="accent6">
              <a:lumMod val="40000"/>
              <a:lumOff val="60000"/>
            </a:schemeClr>
          </a:solidFill>
          <a:ln w="9525">
            <a:noFill/>
            <a:round/>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1" name="Rectangle 12"/>
          <p:cNvSpPr>
            <a:spLocks noChangeArrowheads="1"/>
          </p:cNvSpPr>
          <p:nvPr/>
        </p:nvSpPr>
        <p:spPr bwMode="auto">
          <a:xfrm>
            <a:off x="1333500" y="3927343"/>
            <a:ext cx="868364" cy="277019"/>
          </a:xfrm>
          <a:prstGeom prst="rect">
            <a:avLst/>
          </a:prstGeom>
          <a:solidFill>
            <a:schemeClr val="accent3">
              <a:lumMod val="40000"/>
              <a:lumOff val="60000"/>
            </a:schemeClr>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2" name="Rectangle 13"/>
          <p:cNvSpPr>
            <a:spLocks noChangeArrowheads="1"/>
          </p:cNvSpPr>
          <p:nvPr/>
        </p:nvSpPr>
        <p:spPr bwMode="auto">
          <a:xfrm>
            <a:off x="1333500" y="3464721"/>
            <a:ext cx="868364" cy="285484"/>
          </a:xfrm>
          <a:prstGeom prst="rect">
            <a:avLst/>
          </a:prstGeom>
          <a:solidFill>
            <a:srgbClr val="FCFF69"/>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3" name="Oval 3"/>
          <p:cNvSpPr>
            <a:spLocks noChangeArrowheads="1"/>
          </p:cNvSpPr>
          <p:nvPr/>
        </p:nvSpPr>
        <p:spPr bwMode="auto">
          <a:xfrm>
            <a:off x="1162050" y="4356761"/>
            <a:ext cx="1136650" cy="292098"/>
          </a:xfrm>
          <a:prstGeom prst="ellipse">
            <a:avLst/>
          </a:prstGeom>
          <a:solidFill>
            <a:schemeClr val="accent6">
              <a:lumMod val="40000"/>
              <a:lumOff val="60000"/>
            </a:schemeClr>
          </a:solidFill>
          <a:ln w="9525">
            <a:noFill/>
            <a:round/>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4" name="Rectangle 12"/>
          <p:cNvSpPr>
            <a:spLocks noChangeArrowheads="1"/>
          </p:cNvSpPr>
          <p:nvPr/>
        </p:nvSpPr>
        <p:spPr bwMode="auto">
          <a:xfrm>
            <a:off x="3725864" y="5237819"/>
            <a:ext cx="868364" cy="277019"/>
          </a:xfrm>
          <a:prstGeom prst="rect">
            <a:avLst/>
          </a:prstGeom>
          <a:solidFill>
            <a:schemeClr val="accent3">
              <a:lumMod val="40000"/>
              <a:lumOff val="60000"/>
            </a:schemeClr>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5" name="Rectangle 13"/>
          <p:cNvSpPr>
            <a:spLocks noChangeArrowheads="1"/>
          </p:cNvSpPr>
          <p:nvPr/>
        </p:nvSpPr>
        <p:spPr bwMode="auto">
          <a:xfrm>
            <a:off x="3725864" y="4775197"/>
            <a:ext cx="868364" cy="285484"/>
          </a:xfrm>
          <a:prstGeom prst="rect">
            <a:avLst/>
          </a:prstGeom>
          <a:solidFill>
            <a:srgbClr val="FCFF69"/>
          </a:solidFill>
          <a:ln w="9525">
            <a:no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56" name="Oval 3"/>
          <p:cNvSpPr>
            <a:spLocks noChangeArrowheads="1"/>
          </p:cNvSpPr>
          <p:nvPr/>
        </p:nvSpPr>
        <p:spPr bwMode="auto">
          <a:xfrm>
            <a:off x="3554414" y="5667237"/>
            <a:ext cx="1136650" cy="292098"/>
          </a:xfrm>
          <a:prstGeom prst="ellipse">
            <a:avLst/>
          </a:prstGeom>
          <a:solidFill>
            <a:schemeClr val="accent6">
              <a:lumMod val="40000"/>
              <a:lumOff val="60000"/>
            </a:schemeClr>
          </a:solidFill>
          <a:ln w="9525">
            <a:noFill/>
            <a:round/>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9" name="Up Arrow Callout 18"/>
          <p:cNvSpPr/>
          <p:nvPr/>
        </p:nvSpPr>
        <p:spPr>
          <a:xfrm>
            <a:off x="4770442" y="3150264"/>
            <a:ext cx="1273172" cy="1485901"/>
          </a:xfrm>
          <a:prstGeom prst="upArrowCallout">
            <a:avLst/>
          </a:prstGeom>
          <a:solidFill>
            <a:schemeClr val="accent1">
              <a:lumMod val="40000"/>
              <a:lumOff val="6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r>
              <a:rPr lang="en-US" sz="1600" b="1" dirty="0" smtClean="0">
                <a:solidFill>
                  <a:srgbClr val="000000"/>
                </a:solidFill>
                <a:latin typeface="Calibri"/>
              </a:rPr>
              <a:t>?Operating the National Production Grid?</a:t>
            </a:r>
            <a:endParaRPr lang="en-US" sz="1600" b="1" dirty="0">
              <a:solidFill>
                <a:srgbClr val="000000"/>
              </a:solidFill>
              <a:latin typeface="Calibri"/>
            </a:endParaRPr>
          </a:p>
        </p:txBody>
      </p:sp>
      <p:sp>
        <p:nvSpPr>
          <p:cNvPr id="21" name="Up Arrow Callout 20"/>
          <p:cNvSpPr/>
          <p:nvPr/>
        </p:nvSpPr>
        <p:spPr>
          <a:xfrm rot="16200000">
            <a:off x="5765803" y="2165347"/>
            <a:ext cx="787397" cy="1485901"/>
          </a:xfrm>
          <a:prstGeom prst="upArrowCallout">
            <a:avLst/>
          </a:prstGeom>
          <a:solidFill>
            <a:schemeClr val="accent1">
              <a:lumMod val="40000"/>
              <a:lumOff val="60000"/>
            </a:schemeClr>
          </a:solidFill>
          <a:ln>
            <a:solidFill>
              <a:schemeClr val="accent1">
                <a:lumMod val="60000"/>
                <a:lumOff val="4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r>
              <a:rPr lang="en-US" sz="1800" b="1" dirty="0" smtClean="0">
                <a:solidFill>
                  <a:prstClr val="black"/>
                </a:solidFill>
                <a:latin typeface="Calibri"/>
              </a:rPr>
              <a:t>C</a:t>
            </a:r>
            <a:endParaRPr lang="en-US" sz="1800" b="1" dirty="0">
              <a:solidFill>
                <a:prstClr val="black"/>
              </a:solidFill>
              <a:latin typeface="Calibri"/>
            </a:endParaRPr>
          </a:p>
        </p:txBody>
      </p:sp>
      <p:sp>
        <p:nvSpPr>
          <p:cNvPr id="5" name="TextBox 4"/>
          <p:cNvSpPr txBox="1"/>
          <p:nvPr/>
        </p:nvSpPr>
        <p:spPr>
          <a:xfrm>
            <a:off x="6261100" y="2647019"/>
            <a:ext cx="291629" cy="369332"/>
          </a:xfrm>
          <a:prstGeom prst="rect">
            <a:avLst/>
          </a:prstGeom>
          <a:solidFill>
            <a:schemeClr val="accent1">
              <a:lumMod val="60000"/>
              <a:lumOff val="40000"/>
            </a:schemeClr>
          </a:solidFill>
        </p:spPr>
        <p:txBody>
          <a:bodyPr wrap="none" rtlCol="0">
            <a:spAutoFit/>
          </a:bodyPr>
          <a:lstStyle/>
          <a:p>
            <a:pPr defTabSz="457200" fontAlgn="auto">
              <a:spcBef>
                <a:spcPts val="0"/>
              </a:spcBef>
              <a:spcAft>
                <a:spcPts val="0"/>
              </a:spcAft>
            </a:pPr>
            <a:r>
              <a:rPr lang="en-US" sz="1800" dirty="0" smtClean="0">
                <a:solidFill>
                  <a:prstClr val="black"/>
                </a:solidFill>
                <a:latin typeface="Calibri"/>
                <a:ea typeface="+mn-ea"/>
                <a:cs typeface="+mn-cs"/>
              </a:rPr>
              <a:t>?</a:t>
            </a:r>
            <a:endParaRPr lang="en-US" sz="1800" dirty="0">
              <a:solidFill>
                <a:prstClr val="black"/>
              </a:solidFill>
              <a:latin typeface="Calibri"/>
              <a:ea typeface="+mn-ea"/>
              <a:cs typeface="+mn-cs"/>
            </a:endParaRPr>
          </a:p>
        </p:txBody>
      </p:sp>
    </p:spTree>
    <p:extLst>
      <p:ext uri="{BB962C8B-B14F-4D97-AF65-F5344CB8AC3E}">
        <p14:creationId xmlns:p14="http://schemas.microsoft.com/office/powerpoint/2010/main" val="3282345758"/>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5"/>
          <p:cNvSpPr txBox="1">
            <a:spLocks noChangeArrowheads="1"/>
          </p:cNvSpPr>
          <p:nvPr/>
        </p:nvSpPr>
        <p:spPr bwMode="auto">
          <a:xfrm>
            <a:off x="910055" y="2633008"/>
            <a:ext cx="7170956" cy="461665"/>
          </a:xfrm>
          <a:prstGeom prst="rect">
            <a:avLst/>
          </a:prstGeom>
          <a:solidFill>
            <a:schemeClr val="bg1"/>
          </a:solidFill>
          <a:ln w="57150" cmpd="sng">
            <a:noFill/>
            <a:miter lim="800000"/>
            <a:headEnd/>
            <a:tailEnd/>
          </a:ln>
        </p:spPr>
        <p:txBody>
          <a:bodyPr wrap="square">
            <a:prstTxWarp prst="textNoShape">
              <a:avLst/>
            </a:prstTxWarp>
            <a:spAutoFit/>
          </a:bodyPr>
          <a:lstStyle/>
          <a:p>
            <a:pPr algn="ctr" defTabSz="457200" fontAlgn="auto">
              <a:spcBef>
                <a:spcPts val="0"/>
              </a:spcBef>
              <a:spcAft>
                <a:spcPts val="0"/>
              </a:spcAft>
            </a:pPr>
            <a:r>
              <a:rPr lang="en-US" sz="2400" b="1" dirty="0" smtClean="0">
                <a:solidFill>
                  <a:srgbClr val="FF0000"/>
                </a:solidFill>
                <a:latin typeface="Calibri"/>
                <a:ea typeface="+mn-ea"/>
                <a:cs typeface="+mn-cs"/>
              </a:rPr>
              <a:t> several other </a:t>
            </a:r>
            <a:r>
              <a:rPr lang="en-US" sz="2400" b="1" dirty="0">
                <a:solidFill>
                  <a:srgbClr val="FF0000"/>
                </a:solidFill>
                <a:latin typeface="Calibri"/>
                <a:ea typeface="+mn-ea"/>
                <a:cs typeface="+mn-cs"/>
              </a:rPr>
              <a:t>o</a:t>
            </a:r>
            <a:r>
              <a:rPr lang="en-US" sz="2400" b="1" dirty="0" smtClean="0">
                <a:solidFill>
                  <a:srgbClr val="FF0000"/>
                </a:solidFill>
                <a:latin typeface="Calibri"/>
                <a:ea typeface="+mn-ea"/>
                <a:cs typeface="+mn-cs"/>
              </a:rPr>
              <a:t>pportunities ongoing/on the horizon..</a:t>
            </a:r>
          </a:p>
        </p:txBody>
      </p:sp>
      <p:sp>
        <p:nvSpPr>
          <p:cNvPr id="3" name="Slide Number Placeholder 2"/>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39</a:t>
            </a:fld>
            <a:endParaRPr lang="en-US">
              <a:solidFill>
                <a:prstClr val="black">
                  <a:tint val="75000"/>
                </a:prstClr>
              </a:solidFill>
              <a:latin typeface="Calibri"/>
            </a:endParaRPr>
          </a:p>
        </p:txBody>
      </p:sp>
    </p:spTree>
    <p:extLst>
      <p:ext uri="{BB962C8B-B14F-4D97-AF65-F5344CB8AC3E}">
        <p14:creationId xmlns:p14="http://schemas.microsoft.com/office/powerpoint/2010/main" val="354681248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SciDAC-3 ASCR Proposal</a:t>
            </a:r>
            <a:endParaRPr lang="en-US" dirty="0"/>
          </a:p>
        </p:txBody>
      </p:sp>
      <p:sp>
        <p:nvSpPr>
          <p:cNvPr id="3" name="Content Placeholder 2"/>
          <p:cNvSpPr>
            <a:spLocks noGrp="1"/>
          </p:cNvSpPr>
          <p:nvPr>
            <p:ph idx="1"/>
          </p:nvPr>
        </p:nvSpPr>
        <p:spPr>
          <a:xfrm>
            <a:off x="512918" y="1195131"/>
            <a:ext cx="8157853" cy="5253710"/>
          </a:xfrm>
        </p:spPr>
        <p:txBody>
          <a:bodyPr/>
          <a:lstStyle/>
          <a:p>
            <a:pPr marL="0" indent="0">
              <a:buNone/>
            </a:pPr>
            <a:r>
              <a:rPr lang="en-US" dirty="0" smtClean="0"/>
              <a:t>Institute for Distributed High Throughput Computing (</a:t>
            </a:r>
            <a:r>
              <a:rPr lang="en-US" dirty="0" err="1" smtClean="0"/>
              <a:t>InDHTC</a:t>
            </a:r>
            <a:r>
              <a:rPr lang="en-US" dirty="0" smtClean="0"/>
              <a:t>) submitted to  SciDAC-3 ASCR, May 3</a:t>
            </a:r>
            <a:r>
              <a:rPr lang="en-US" baseline="30000" dirty="0" smtClean="0"/>
              <a:t>rd</a:t>
            </a:r>
            <a:r>
              <a:rPr lang="en-US" dirty="0" smtClean="0"/>
              <a:t>.</a:t>
            </a:r>
          </a:p>
          <a:p>
            <a:pPr marL="0" indent="0">
              <a:buNone/>
            </a:pPr>
            <a:endParaRPr lang="en-US" dirty="0" smtClean="0"/>
          </a:p>
          <a:p>
            <a:pPr marL="457200" lvl="1" indent="0">
              <a:buNone/>
            </a:pPr>
            <a:r>
              <a:rPr lang="en-US" dirty="0"/>
              <a:t>Institute Director – </a:t>
            </a:r>
            <a:r>
              <a:rPr lang="en-US" dirty="0" err="1"/>
              <a:t>Miron</a:t>
            </a:r>
            <a:r>
              <a:rPr lang="en-US" dirty="0"/>
              <a:t> </a:t>
            </a:r>
          </a:p>
          <a:p>
            <a:pPr marL="457200" lvl="1" indent="0">
              <a:buNone/>
            </a:pPr>
            <a:r>
              <a:rPr lang="en-US" dirty="0"/>
              <a:t>Associate Director – </a:t>
            </a:r>
            <a:r>
              <a:rPr lang="en-US" dirty="0" err="1" smtClean="0"/>
              <a:t>Lothar</a:t>
            </a:r>
            <a:endParaRPr lang="en-US" dirty="0" smtClean="0"/>
          </a:p>
          <a:p>
            <a:pPr lvl="1"/>
            <a:endParaRPr lang="en-US" dirty="0"/>
          </a:p>
          <a:p>
            <a:pPr marL="0" indent="0">
              <a:buNone/>
            </a:pPr>
            <a:r>
              <a:rPr lang="en-US" dirty="0" smtClean="0"/>
              <a:t>… </a:t>
            </a:r>
            <a:r>
              <a:rPr lang="en-US" i="1" dirty="0"/>
              <a:t>enhance and expand the impact of DHTC on DOE science through close interdisciplinary collaborations with the broader community that will research and formulate novel frameworks, develop advanced technologies, and build state-of-the-art software tools</a:t>
            </a:r>
            <a:r>
              <a:rPr lang="en-US" dirty="0"/>
              <a:t>. This effort will build upon the foundation established over the past 5 years by the Open Science Grid1 (OSG), </a:t>
            </a:r>
            <a:endParaRPr lang="en-US" dirty="0" smtClean="0"/>
          </a:p>
          <a:p>
            <a:pPr lvl="1"/>
            <a:endParaRPr lang="en-US" dirty="0"/>
          </a:p>
          <a:p>
            <a:pPr lvl="1"/>
            <a:endParaRPr lang="en-US" dirty="0" smtClean="0"/>
          </a:p>
          <a:p>
            <a:pPr lvl="1"/>
            <a:endParaRPr lang="en-US" dirty="0" smtClean="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4</a:t>
            </a:fld>
            <a:endParaRPr lang="en-US" dirty="0"/>
          </a:p>
        </p:txBody>
      </p:sp>
    </p:spTree>
    <p:extLst>
      <p:ext uri="{BB962C8B-B14F-4D97-AF65-F5344CB8AC3E}">
        <p14:creationId xmlns:p14="http://schemas.microsoft.com/office/powerpoint/2010/main" val="527577513"/>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15"/>
          <p:cNvSpPr txBox="1">
            <a:spLocks noChangeArrowheads="1"/>
          </p:cNvSpPr>
          <p:nvPr/>
        </p:nvSpPr>
        <p:spPr bwMode="auto">
          <a:xfrm>
            <a:off x="4555728" y="2586089"/>
            <a:ext cx="903813" cy="584776"/>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3200" u="sng" dirty="0" smtClean="0">
                <a:solidFill>
                  <a:srgbClr val="C70000"/>
                </a:solidFill>
                <a:latin typeface="Calibri"/>
                <a:ea typeface="+mn-ea"/>
                <a:cs typeface="+mn-cs"/>
              </a:rPr>
              <a:t>OSG</a:t>
            </a:r>
          </a:p>
        </p:txBody>
      </p:sp>
      <p:sp>
        <p:nvSpPr>
          <p:cNvPr id="46" name="Oval 45"/>
          <p:cNvSpPr/>
          <p:nvPr/>
        </p:nvSpPr>
        <p:spPr>
          <a:xfrm>
            <a:off x="2882939" y="1302396"/>
            <a:ext cx="4241800" cy="3141326"/>
          </a:xfrm>
          <a:prstGeom prst="ellipse">
            <a:avLst/>
          </a:prstGeom>
          <a:no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47" name="Rectangle 5"/>
          <p:cNvSpPr>
            <a:spLocks noChangeArrowheads="1"/>
          </p:cNvSpPr>
          <p:nvPr/>
        </p:nvSpPr>
        <p:spPr bwMode="auto">
          <a:xfrm>
            <a:off x="1968577" y="2055944"/>
            <a:ext cx="1981161" cy="1548122"/>
          </a:xfrm>
          <a:prstGeom prst="rect">
            <a:avLst/>
          </a:prstGeom>
          <a:solidFill>
            <a:srgbClr val="FFFB6F"/>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endParaRPr lang="en-US" sz="1800" b="1" dirty="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Contributors</a:t>
            </a:r>
          </a:p>
          <a:p>
            <a:pPr algn="ctr" defTabSz="457200" fontAlgn="auto">
              <a:spcBef>
                <a:spcPts val="0"/>
              </a:spcBef>
              <a:spcAft>
                <a:spcPts val="0"/>
              </a:spcAft>
            </a:pPr>
            <a:r>
              <a:rPr lang="en-US" sz="1800" b="1" dirty="0" smtClean="0">
                <a:solidFill>
                  <a:prstClr val="black"/>
                </a:solidFill>
                <a:latin typeface="Calibri"/>
                <a:ea typeface="+mn-ea"/>
                <a:cs typeface="+mn-cs"/>
              </a:rPr>
              <a:t>Members</a:t>
            </a:r>
          </a:p>
          <a:p>
            <a:pPr algn="ctr" defTabSz="457200" fontAlgn="auto">
              <a:spcBef>
                <a:spcPts val="0"/>
              </a:spcBef>
              <a:spcAft>
                <a:spcPts val="0"/>
              </a:spcAft>
            </a:pPr>
            <a:r>
              <a:rPr lang="en-US" sz="1800" b="1" dirty="0" smtClean="0">
                <a:solidFill>
                  <a:prstClr val="black"/>
                </a:solidFill>
                <a:latin typeface="Calibri"/>
                <a:ea typeface="+mn-ea"/>
                <a:cs typeface="+mn-cs"/>
              </a:rPr>
              <a:t>Communities</a:t>
            </a:r>
          </a:p>
          <a:p>
            <a:pPr algn="ctr" defTabSz="457200" fontAlgn="auto">
              <a:spcBef>
                <a:spcPts val="0"/>
              </a:spcBef>
              <a:spcAft>
                <a:spcPts val="0"/>
              </a:spcAft>
            </a:pPr>
            <a:r>
              <a:rPr lang="en-US" sz="1800" b="1" dirty="0" smtClean="0">
                <a:solidFill>
                  <a:prstClr val="black"/>
                </a:solidFill>
                <a:latin typeface="Calibri"/>
                <a:ea typeface="+mn-ea"/>
                <a:cs typeface="+mn-cs"/>
              </a:rPr>
              <a:t>Satellites</a:t>
            </a:r>
          </a:p>
          <a:p>
            <a:pPr algn="ctr" defTabSz="457200" fontAlgn="auto">
              <a:spcBef>
                <a:spcPts val="0"/>
              </a:spcBef>
              <a:spcAft>
                <a:spcPts val="0"/>
              </a:spcAft>
            </a:pPr>
            <a:r>
              <a:rPr lang="en-US" sz="1800" b="1" dirty="0" smtClean="0">
                <a:solidFill>
                  <a:prstClr val="black"/>
                </a:solidFill>
                <a:latin typeface="Calibri"/>
                <a:ea typeface="+mn-ea"/>
                <a:cs typeface="+mn-cs"/>
              </a:rPr>
              <a:t>Partners</a:t>
            </a: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6" name="Oval 5"/>
          <p:cNvSpPr/>
          <p:nvPr/>
        </p:nvSpPr>
        <p:spPr>
          <a:xfrm>
            <a:off x="5544791" y="3308996"/>
            <a:ext cx="2448695" cy="1534687"/>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7" name="Rectangle 5"/>
          <p:cNvSpPr>
            <a:spLocks noChangeArrowheads="1"/>
          </p:cNvSpPr>
          <p:nvPr/>
        </p:nvSpPr>
        <p:spPr bwMode="auto">
          <a:xfrm>
            <a:off x="4171234" y="4443722"/>
            <a:ext cx="4804250" cy="2032000"/>
          </a:xfrm>
          <a:prstGeom prst="rect">
            <a:avLst/>
          </a:prstGeom>
          <a:solidFill>
            <a:srgbClr val="FFFB6F"/>
          </a:solidFill>
          <a:ln w="9525">
            <a:solidFill>
              <a:schemeClr val="tx1"/>
            </a:solidFill>
            <a:miter lim="800000"/>
            <a:headEnd/>
            <a:tailEnd/>
          </a:ln>
        </p:spPr>
        <p:txBody>
          <a:bodyPr wrap="none" anchor="ctr">
            <a:prstTxWarp prst="textNoShape">
              <a:avLst/>
            </a:prstTxWarp>
          </a:bodyPr>
          <a:lstStyle/>
          <a:p>
            <a:pPr algn="r" defTabSz="457200" fontAlgn="auto">
              <a:spcBef>
                <a:spcPts val="0"/>
              </a:spcBef>
              <a:spcAft>
                <a:spcPts val="0"/>
              </a:spcAft>
            </a:pPr>
            <a:r>
              <a:rPr lang="en-US" sz="1800" dirty="0">
                <a:solidFill>
                  <a:srgbClr val="FF0000"/>
                </a:solidFill>
                <a:latin typeface="Calibri"/>
                <a:ea typeface="+mn-ea"/>
                <a:cs typeface="+mn-cs"/>
              </a:rPr>
              <a:t>Seat on the SP Forum.</a:t>
            </a:r>
          </a:p>
          <a:p>
            <a:pPr algn="r" defTabSz="457200" fontAlgn="auto">
              <a:spcBef>
                <a:spcPts val="0"/>
              </a:spcBef>
              <a:spcAft>
                <a:spcPts val="0"/>
              </a:spcAft>
            </a:pPr>
            <a:r>
              <a:rPr lang="en-US" sz="1800" dirty="0">
                <a:solidFill>
                  <a:srgbClr val="FF0000"/>
                </a:solidFill>
                <a:latin typeface="Calibri"/>
                <a:ea typeface="+mn-ea"/>
                <a:cs typeface="+mn-cs"/>
              </a:rPr>
              <a:t>Contributions from Campus Champions &amp;  </a:t>
            </a:r>
          </a:p>
          <a:p>
            <a:pPr algn="r" defTabSz="457200" fontAlgn="auto">
              <a:spcBef>
                <a:spcPts val="0"/>
              </a:spcBef>
              <a:spcAft>
                <a:spcPts val="0"/>
              </a:spcAft>
            </a:pPr>
            <a:r>
              <a:rPr lang="en-US" sz="1800" dirty="0">
                <a:solidFill>
                  <a:srgbClr val="FF0000"/>
                </a:solidFill>
                <a:latin typeface="Calibri"/>
                <a:ea typeface="+mn-ea"/>
                <a:cs typeface="+mn-cs"/>
              </a:rPr>
              <a:t>Advanced User Support.</a:t>
            </a:r>
          </a:p>
          <a:p>
            <a:pPr algn="r" defTabSz="457200" fontAlgn="auto">
              <a:spcBef>
                <a:spcPts val="0"/>
              </a:spcBef>
              <a:spcAft>
                <a:spcPts val="0"/>
              </a:spcAft>
            </a:pPr>
            <a:r>
              <a:rPr lang="en-US" sz="1800" dirty="0" smtClean="0">
                <a:solidFill>
                  <a:srgbClr val="FF0000"/>
                </a:solidFill>
                <a:latin typeface="Calibri"/>
                <a:ea typeface="+mn-ea"/>
                <a:cs typeface="+mn-cs"/>
              </a:rPr>
              <a:t>Sharing of Security Staff.</a:t>
            </a:r>
          </a:p>
          <a:p>
            <a:pPr algn="r" defTabSz="457200" fontAlgn="auto">
              <a:spcBef>
                <a:spcPts val="0"/>
              </a:spcBef>
              <a:spcAft>
                <a:spcPts val="0"/>
              </a:spcAft>
            </a:pPr>
            <a:r>
              <a:rPr lang="en-US" sz="1800" dirty="0" smtClean="0">
                <a:solidFill>
                  <a:srgbClr val="FF0000"/>
                </a:solidFill>
                <a:latin typeface="Calibri"/>
                <a:ea typeface="+mn-ea"/>
                <a:cs typeface="+mn-cs"/>
              </a:rPr>
              <a:t>Possibility to participate in the Allocation Process</a:t>
            </a:r>
          </a:p>
          <a:p>
            <a:pPr algn="r" defTabSz="457200" fontAlgn="auto">
              <a:spcBef>
                <a:spcPts val="0"/>
              </a:spcBef>
              <a:spcAft>
                <a:spcPts val="0"/>
              </a:spcAft>
            </a:pPr>
            <a:r>
              <a:rPr lang="en-US" sz="1800" dirty="0" smtClean="0">
                <a:solidFill>
                  <a:srgbClr val="FF0000"/>
                </a:solidFill>
                <a:latin typeface="Calibri"/>
                <a:ea typeface="+mn-ea"/>
                <a:cs typeface="+mn-cs"/>
              </a:rPr>
              <a:t>Common/collaborative support for such </a:t>
            </a:r>
          </a:p>
          <a:p>
            <a:pPr algn="r" defTabSz="457200" fontAlgn="auto">
              <a:spcBef>
                <a:spcPts val="0"/>
              </a:spcBef>
              <a:spcAft>
                <a:spcPts val="0"/>
              </a:spcAft>
            </a:pPr>
            <a:r>
              <a:rPr lang="en-US" sz="1800" dirty="0" smtClean="0">
                <a:solidFill>
                  <a:srgbClr val="FF0000"/>
                </a:solidFill>
                <a:latin typeface="Calibri"/>
                <a:ea typeface="+mn-ea"/>
                <a:cs typeface="+mn-cs"/>
              </a:rPr>
              <a:t>communities as DES, LSST, NEES.</a:t>
            </a:r>
          </a:p>
        </p:txBody>
      </p:sp>
      <p:sp>
        <p:nvSpPr>
          <p:cNvPr id="5" name="TextBox 15"/>
          <p:cNvSpPr txBox="1">
            <a:spLocks noChangeArrowheads="1"/>
          </p:cNvSpPr>
          <p:nvPr/>
        </p:nvSpPr>
        <p:spPr bwMode="auto">
          <a:xfrm>
            <a:off x="5905383" y="3520392"/>
            <a:ext cx="1739967" cy="923330"/>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b="1" u="sng" dirty="0" smtClean="0">
                <a:solidFill>
                  <a:srgbClr val="C70000"/>
                </a:solidFill>
                <a:latin typeface="Calibri"/>
                <a:ea typeface="+mn-ea"/>
                <a:cs typeface="+mn-cs"/>
              </a:rPr>
              <a:t>OSG is an </a:t>
            </a:r>
          </a:p>
          <a:p>
            <a:pPr algn="ctr" defTabSz="457200" fontAlgn="auto">
              <a:spcBef>
                <a:spcPts val="0"/>
              </a:spcBef>
              <a:spcAft>
                <a:spcPts val="0"/>
              </a:spcAft>
            </a:pPr>
            <a:r>
              <a:rPr lang="en-US" sz="1800" b="1" u="sng" dirty="0" smtClean="0">
                <a:solidFill>
                  <a:srgbClr val="C70000"/>
                </a:solidFill>
                <a:latin typeface="Calibri"/>
                <a:ea typeface="+mn-ea"/>
                <a:cs typeface="+mn-cs"/>
              </a:rPr>
              <a:t>XD –XSEDE</a:t>
            </a:r>
          </a:p>
          <a:p>
            <a:pPr algn="ctr" defTabSz="457200" fontAlgn="auto">
              <a:spcBef>
                <a:spcPts val="0"/>
              </a:spcBef>
              <a:spcAft>
                <a:spcPts val="0"/>
              </a:spcAft>
            </a:pPr>
            <a:r>
              <a:rPr lang="en-US" sz="1800" b="1" u="sng" dirty="0" smtClean="0">
                <a:solidFill>
                  <a:srgbClr val="C70000"/>
                </a:solidFill>
                <a:latin typeface="Calibri"/>
                <a:ea typeface="+mn-ea"/>
                <a:cs typeface="+mn-cs"/>
              </a:rPr>
              <a:t>Service Provider</a:t>
            </a:r>
          </a:p>
        </p:txBody>
      </p:sp>
      <p:sp>
        <p:nvSpPr>
          <p:cNvPr id="8" name="Slide Number Placeholder 7"/>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40</a:t>
            </a:fld>
            <a:endParaRPr lang="en-US">
              <a:solidFill>
                <a:prstClr val="black">
                  <a:tint val="75000"/>
                </a:prstClr>
              </a:solidFill>
              <a:latin typeface="Calibri"/>
            </a:endParaRPr>
          </a:p>
        </p:txBody>
      </p:sp>
      <p:pic>
        <p:nvPicPr>
          <p:cNvPr id="9" name="Picture 8" descr="Screen shot 2011-05-18 at 11.20.5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83" y="3604066"/>
            <a:ext cx="4042490" cy="2342614"/>
          </a:xfrm>
          <a:prstGeom prst="rect">
            <a:avLst/>
          </a:prstGeom>
          <a:ln>
            <a:solidFill>
              <a:srgbClr val="000090"/>
            </a:solidFill>
          </a:ln>
        </p:spPr>
      </p:pic>
      <p:pic>
        <p:nvPicPr>
          <p:cNvPr id="10" name="Picture 9" descr="Screen shot 2011-05-18 at 11.20.4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744" y="718196"/>
            <a:ext cx="3978991" cy="2737612"/>
          </a:xfrm>
          <a:prstGeom prst="rect">
            <a:avLst/>
          </a:prstGeom>
          <a:ln>
            <a:solidFill>
              <a:srgbClr val="000090"/>
            </a:solidFill>
          </a:ln>
          <a:effectLst>
            <a:outerShdw blurRad="50800" dist="38100" dir="2700000" algn="tl" rotWithShape="0">
              <a:schemeClr val="bg1">
                <a:alpha val="43000"/>
              </a:schemeClr>
            </a:outerShdw>
          </a:effectLst>
        </p:spPr>
      </p:pic>
      <p:sp>
        <p:nvSpPr>
          <p:cNvPr id="12" name="TextBox 11"/>
          <p:cNvSpPr txBox="1"/>
          <p:nvPr/>
        </p:nvSpPr>
        <p:spPr>
          <a:xfrm>
            <a:off x="198657" y="6071753"/>
            <a:ext cx="3539840" cy="338554"/>
          </a:xfrm>
          <a:prstGeom prst="rect">
            <a:avLst/>
          </a:prstGeom>
          <a:solidFill>
            <a:srgbClr val="FFFFFF"/>
          </a:solidFill>
          <a:ln w="38100" cmpd="sng">
            <a:solidFill>
              <a:srgbClr val="FFFFFF"/>
            </a:solidFill>
          </a:ln>
        </p:spPr>
        <p:txBody>
          <a:bodyPr wrap="square" rtlCol="0">
            <a:spAutoFit/>
          </a:bodyPr>
          <a:lstStyle/>
          <a:p>
            <a:pPr defTabSz="457200" eaLnBrk="0" fontAlgn="auto" hangingPunct="0">
              <a:spcBef>
                <a:spcPts val="0"/>
              </a:spcBef>
              <a:spcAft>
                <a:spcPts val="0"/>
              </a:spcAft>
            </a:pPr>
            <a:r>
              <a:rPr lang="en-US" sz="1600" dirty="0" smtClean="0">
                <a:solidFill>
                  <a:srgbClr val="000090"/>
                </a:solidFill>
                <a:latin typeface="Calibri"/>
                <a:ea typeface="+mn-ea"/>
                <a:cs typeface="Arial"/>
              </a:rPr>
              <a:t>from Campus Bridging Taskforce report</a:t>
            </a:r>
          </a:p>
        </p:txBody>
      </p:sp>
    </p:spTree>
    <p:extLst>
      <p:ext uri="{BB962C8B-B14F-4D97-AF65-F5344CB8AC3E}">
        <p14:creationId xmlns:p14="http://schemas.microsoft.com/office/powerpoint/2010/main" val="3873059635"/>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15"/>
          <p:cNvSpPr txBox="1">
            <a:spLocks noChangeArrowheads="1"/>
          </p:cNvSpPr>
          <p:nvPr/>
        </p:nvSpPr>
        <p:spPr bwMode="auto">
          <a:xfrm>
            <a:off x="4454128" y="2679545"/>
            <a:ext cx="903813" cy="584776"/>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3200" u="sng" dirty="0" smtClean="0">
                <a:solidFill>
                  <a:srgbClr val="C70000"/>
                </a:solidFill>
                <a:latin typeface="Calibri"/>
                <a:ea typeface="+mn-ea"/>
                <a:cs typeface="+mn-cs"/>
              </a:rPr>
              <a:t>OSG</a:t>
            </a:r>
          </a:p>
        </p:txBody>
      </p:sp>
      <p:sp>
        <p:nvSpPr>
          <p:cNvPr id="46" name="Oval 45"/>
          <p:cNvSpPr/>
          <p:nvPr/>
        </p:nvSpPr>
        <p:spPr>
          <a:xfrm>
            <a:off x="2882939" y="1302396"/>
            <a:ext cx="4241800" cy="3141326"/>
          </a:xfrm>
          <a:prstGeom prst="ellipse">
            <a:avLst/>
          </a:prstGeom>
          <a:no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6" name="Oval 5"/>
          <p:cNvSpPr/>
          <p:nvPr/>
        </p:nvSpPr>
        <p:spPr>
          <a:xfrm>
            <a:off x="5455891" y="3308996"/>
            <a:ext cx="2448695" cy="1534687"/>
          </a:xfrm>
          <a:prstGeom prst="ellipse">
            <a:avLst/>
          </a:prstGeom>
          <a:solidFill>
            <a:srgbClr val="FFFFFF"/>
          </a:solidFill>
          <a:ln w="38100"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5" name="TextBox 15"/>
          <p:cNvSpPr txBox="1">
            <a:spLocks noChangeArrowheads="1"/>
          </p:cNvSpPr>
          <p:nvPr/>
        </p:nvSpPr>
        <p:spPr bwMode="auto">
          <a:xfrm>
            <a:off x="5905383" y="3520392"/>
            <a:ext cx="1739967" cy="923330"/>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u="sng" dirty="0" smtClean="0">
                <a:solidFill>
                  <a:srgbClr val="1F497D"/>
                </a:solidFill>
                <a:latin typeface="Calibri"/>
                <a:ea typeface="+mn-ea"/>
                <a:cs typeface="+mn-cs"/>
              </a:rPr>
              <a:t>OSG is an </a:t>
            </a:r>
          </a:p>
          <a:p>
            <a:pPr algn="ctr" defTabSz="457200" fontAlgn="auto">
              <a:spcBef>
                <a:spcPts val="0"/>
              </a:spcBef>
              <a:spcAft>
                <a:spcPts val="0"/>
              </a:spcAft>
            </a:pPr>
            <a:r>
              <a:rPr lang="en-US" sz="1800" u="sng" dirty="0" smtClean="0">
                <a:solidFill>
                  <a:srgbClr val="1F497D"/>
                </a:solidFill>
                <a:latin typeface="Calibri"/>
                <a:ea typeface="+mn-ea"/>
                <a:cs typeface="+mn-cs"/>
              </a:rPr>
              <a:t>XD –XSEDE</a:t>
            </a:r>
          </a:p>
          <a:p>
            <a:pPr algn="ctr" defTabSz="457200" fontAlgn="auto">
              <a:spcBef>
                <a:spcPts val="0"/>
              </a:spcBef>
              <a:spcAft>
                <a:spcPts val="0"/>
              </a:spcAft>
            </a:pPr>
            <a:r>
              <a:rPr lang="en-US" sz="1800" u="sng" dirty="0" smtClean="0">
                <a:solidFill>
                  <a:srgbClr val="1F497D"/>
                </a:solidFill>
                <a:latin typeface="Calibri"/>
                <a:ea typeface="+mn-ea"/>
                <a:cs typeface="+mn-cs"/>
              </a:rPr>
              <a:t>Service Provider</a:t>
            </a:r>
          </a:p>
        </p:txBody>
      </p:sp>
      <p:sp>
        <p:nvSpPr>
          <p:cNvPr id="8" name="Oval 7"/>
          <p:cNvSpPr/>
          <p:nvPr/>
        </p:nvSpPr>
        <p:spPr>
          <a:xfrm>
            <a:off x="1780366" y="3047754"/>
            <a:ext cx="2448695" cy="1534687"/>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9" name="TextBox 15"/>
          <p:cNvSpPr txBox="1">
            <a:spLocks noChangeArrowheads="1"/>
          </p:cNvSpPr>
          <p:nvPr/>
        </p:nvSpPr>
        <p:spPr bwMode="auto">
          <a:xfrm>
            <a:off x="2078872" y="3425231"/>
            <a:ext cx="1608133" cy="646331"/>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b="1" u="sng" dirty="0" smtClean="0">
                <a:solidFill>
                  <a:srgbClr val="C70000"/>
                </a:solidFill>
                <a:latin typeface="Calibri"/>
                <a:ea typeface="+mn-ea"/>
                <a:cs typeface="+mn-cs"/>
              </a:rPr>
              <a:t>Campus </a:t>
            </a:r>
          </a:p>
          <a:p>
            <a:pPr algn="ctr" defTabSz="457200" fontAlgn="auto">
              <a:spcBef>
                <a:spcPts val="0"/>
              </a:spcBef>
              <a:spcAft>
                <a:spcPts val="0"/>
              </a:spcAft>
            </a:pPr>
            <a:r>
              <a:rPr lang="en-US" sz="1800" b="1" u="sng" dirty="0" smtClean="0">
                <a:solidFill>
                  <a:srgbClr val="C70000"/>
                </a:solidFill>
                <a:latin typeface="Calibri"/>
                <a:ea typeface="+mn-ea"/>
                <a:cs typeface="+mn-cs"/>
              </a:rPr>
              <a:t>Infrastructures</a:t>
            </a:r>
          </a:p>
        </p:txBody>
      </p:sp>
      <p:sp>
        <p:nvSpPr>
          <p:cNvPr id="3" name="TextBox 2"/>
          <p:cNvSpPr txBox="1"/>
          <p:nvPr/>
        </p:nvSpPr>
        <p:spPr>
          <a:xfrm>
            <a:off x="215900" y="4235384"/>
            <a:ext cx="6159500" cy="1754327"/>
          </a:xfrm>
          <a:prstGeom prst="rect">
            <a:avLst/>
          </a:prstGeom>
          <a:solidFill>
            <a:srgbClr val="FCFF69"/>
          </a:solidFill>
          <a:ln>
            <a:solidFill>
              <a:schemeClr val="tx1"/>
            </a:solidFill>
          </a:ln>
        </p:spPr>
        <p:txBody>
          <a:bodyPr wrap="square" rtlCol="0">
            <a:spAutoFit/>
          </a:bodyPr>
          <a:lstStyle/>
          <a:p>
            <a:pPr defTabSz="457200" fontAlgn="auto">
              <a:spcBef>
                <a:spcPts val="0"/>
              </a:spcBef>
              <a:spcAft>
                <a:spcPts val="0"/>
              </a:spcAft>
            </a:pPr>
            <a:r>
              <a:rPr lang="en-US" sz="1800" dirty="0">
                <a:solidFill>
                  <a:srgbClr val="FF0000"/>
                </a:solidFill>
                <a:latin typeface="Calibri"/>
                <a:ea typeface="+mn-ea"/>
                <a:cs typeface="+mn-cs"/>
              </a:rPr>
              <a:t>Campus Grids initiative bringing in new partners who benefit from our skills, technologies,  whose </a:t>
            </a:r>
            <a:r>
              <a:rPr lang="en-US" sz="1800" dirty="0" smtClean="0">
                <a:solidFill>
                  <a:srgbClr val="FF0000"/>
                </a:solidFill>
                <a:latin typeface="Calibri"/>
                <a:ea typeface="+mn-ea"/>
                <a:cs typeface="+mn-cs"/>
              </a:rPr>
              <a:t>scope and focus </a:t>
            </a:r>
            <a:r>
              <a:rPr lang="en-US" sz="1800" dirty="0">
                <a:solidFill>
                  <a:srgbClr val="FF0000"/>
                </a:solidFill>
                <a:latin typeface="Calibri"/>
                <a:ea typeface="+mn-ea"/>
                <a:cs typeface="+mn-cs"/>
              </a:rPr>
              <a:t>is “local</a:t>
            </a:r>
            <a:r>
              <a:rPr lang="en-US" sz="1800" dirty="0" smtClean="0">
                <a:solidFill>
                  <a:srgbClr val="FF0000"/>
                </a:solidFill>
                <a:latin typeface="Calibri"/>
                <a:ea typeface="+mn-ea"/>
                <a:cs typeface="+mn-cs"/>
              </a:rPr>
              <a:t>” and likely to remain so for a while, and whose users are supported but the local teams. </a:t>
            </a:r>
          </a:p>
          <a:p>
            <a:pPr defTabSz="457200" fontAlgn="auto">
              <a:spcBef>
                <a:spcPts val="0"/>
              </a:spcBef>
              <a:spcAft>
                <a:spcPts val="0"/>
              </a:spcAft>
            </a:pPr>
            <a:r>
              <a:rPr lang="en-US" sz="1800" dirty="0" smtClean="0">
                <a:solidFill>
                  <a:srgbClr val="FF0000"/>
                </a:solidFill>
                <a:latin typeface="Calibri"/>
                <a:ea typeface="+mn-ea"/>
                <a:cs typeface="+mn-cs"/>
              </a:rPr>
              <a:t>NSF task force reports stress the importance of Campuses.</a:t>
            </a:r>
          </a:p>
          <a:p>
            <a:pPr defTabSz="457200" fontAlgn="auto">
              <a:spcBef>
                <a:spcPts val="0"/>
              </a:spcBef>
              <a:spcAft>
                <a:spcPts val="0"/>
              </a:spcAft>
            </a:pPr>
            <a:r>
              <a:rPr lang="en-US" sz="1800" dirty="0" smtClean="0">
                <a:solidFill>
                  <a:srgbClr val="FF0000"/>
                </a:solidFill>
                <a:latin typeface="Calibri"/>
                <a:ea typeface="+mn-ea"/>
                <a:cs typeface="+mn-cs"/>
              </a:rPr>
              <a:t>e.g. Virginia Tech.   </a:t>
            </a:r>
            <a:endParaRPr lang="en-US" sz="1800" dirty="0">
              <a:solidFill>
                <a:srgbClr val="FF0000"/>
              </a:solidFill>
              <a:latin typeface="Calibri"/>
              <a:ea typeface="+mn-ea"/>
              <a:cs typeface="+mn-cs"/>
            </a:endParaRPr>
          </a:p>
        </p:txBody>
      </p:sp>
      <p:sp>
        <p:nvSpPr>
          <p:cNvPr id="4" name="Slide Number Placeholder 3"/>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41</a:t>
            </a:fld>
            <a:endParaRPr lang="en-US">
              <a:solidFill>
                <a:prstClr val="black">
                  <a:tint val="75000"/>
                </a:prstClr>
              </a:solidFill>
              <a:latin typeface="Calibri"/>
            </a:endParaRPr>
          </a:p>
        </p:txBody>
      </p:sp>
    </p:spTree>
    <p:extLst>
      <p:ext uri="{BB962C8B-B14F-4D97-AF65-F5344CB8AC3E}">
        <p14:creationId xmlns:p14="http://schemas.microsoft.com/office/powerpoint/2010/main" val="2785779083"/>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15"/>
          <p:cNvSpPr txBox="1">
            <a:spLocks noChangeArrowheads="1"/>
          </p:cNvSpPr>
          <p:nvPr/>
        </p:nvSpPr>
        <p:spPr bwMode="auto">
          <a:xfrm>
            <a:off x="4454128" y="2679545"/>
            <a:ext cx="903813" cy="584776"/>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3200" u="sng" dirty="0" smtClean="0">
                <a:solidFill>
                  <a:srgbClr val="C70000"/>
                </a:solidFill>
                <a:latin typeface="Calibri"/>
                <a:ea typeface="+mn-ea"/>
                <a:cs typeface="+mn-cs"/>
              </a:rPr>
              <a:t>OSG</a:t>
            </a:r>
          </a:p>
        </p:txBody>
      </p:sp>
      <p:sp>
        <p:nvSpPr>
          <p:cNvPr id="46" name="Oval 45"/>
          <p:cNvSpPr/>
          <p:nvPr/>
        </p:nvSpPr>
        <p:spPr>
          <a:xfrm>
            <a:off x="2882939" y="1302396"/>
            <a:ext cx="4241800" cy="3141326"/>
          </a:xfrm>
          <a:prstGeom prst="ellipse">
            <a:avLst/>
          </a:prstGeom>
          <a:no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6" name="Oval 5"/>
          <p:cNvSpPr/>
          <p:nvPr/>
        </p:nvSpPr>
        <p:spPr>
          <a:xfrm>
            <a:off x="5455891" y="3308996"/>
            <a:ext cx="2448695" cy="1534687"/>
          </a:xfrm>
          <a:prstGeom prst="ellipse">
            <a:avLst/>
          </a:prstGeom>
          <a:solidFill>
            <a:srgbClr val="FFFFFF"/>
          </a:solidFill>
          <a:ln w="38100"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5" name="TextBox 15"/>
          <p:cNvSpPr txBox="1">
            <a:spLocks noChangeArrowheads="1"/>
          </p:cNvSpPr>
          <p:nvPr/>
        </p:nvSpPr>
        <p:spPr bwMode="auto">
          <a:xfrm>
            <a:off x="5905383" y="3520392"/>
            <a:ext cx="1739967" cy="923330"/>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u="sng" dirty="0" smtClean="0">
                <a:solidFill>
                  <a:srgbClr val="1F497D"/>
                </a:solidFill>
                <a:latin typeface="Calibri"/>
                <a:ea typeface="+mn-ea"/>
                <a:cs typeface="+mn-cs"/>
              </a:rPr>
              <a:t>OSG is an </a:t>
            </a:r>
          </a:p>
          <a:p>
            <a:pPr algn="ctr" defTabSz="457200" fontAlgn="auto">
              <a:spcBef>
                <a:spcPts val="0"/>
              </a:spcBef>
              <a:spcAft>
                <a:spcPts val="0"/>
              </a:spcAft>
            </a:pPr>
            <a:r>
              <a:rPr lang="en-US" sz="1800" u="sng" dirty="0" smtClean="0">
                <a:solidFill>
                  <a:srgbClr val="1F497D"/>
                </a:solidFill>
                <a:latin typeface="Calibri"/>
                <a:ea typeface="+mn-ea"/>
                <a:cs typeface="+mn-cs"/>
              </a:rPr>
              <a:t>XD –XSEDE</a:t>
            </a:r>
          </a:p>
          <a:p>
            <a:pPr algn="ctr" defTabSz="457200" fontAlgn="auto">
              <a:spcBef>
                <a:spcPts val="0"/>
              </a:spcBef>
              <a:spcAft>
                <a:spcPts val="0"/>
              </a:spcAft>
            </a:pPr>
            <a:r>
              <a:rPr lang="en-US" sz="1800" u="sng" dirty="0" smtClean="0">
                <a:solidFill>
                  <a:srgbClr val="1F497D"/>
                </a:solidFill>
                <a:latin typeface="Calibri"/>
                <a:ea typeface="+mn-ea"/>
                <a:cs typeface="+mn-cs"/>
              </a:rPr>
              <a:t>Service Provider</a:t>
            </a:r>
          </a:p>
        </p:txBody>
      </p:sp>
      <p:sp>
        <p:nvSpPr>
          <p:cNvPr id="8" name="Oval 7"/>
          <p:cNvSpPr/>
          <p:nvPr/>
        </p:nvSpPr>
        <p:spPr>
          <a:xfrm>
            <a:off x="1780366" y="3047754"/>
            <a:ext cx="2448695" cy="1534687"/>
          </a:xfrm>
          <a:prstGeom prst="ellipse">
            <a:avLst/>
          </a:prstGeom>
          <a:solidFill>
            <a:srgbClr val="FFFFFF"/>
          </a:solid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9" name="TextBox 15"/>
          <p:cNvSpPr txBox="1">
            <a:spLocks noChangeArrowheads="1"/>
          </p:cNvSpPr>
          <p:nvPr/>
        </p:nvSpPr>
        <p:spPr bwMode="auto">
          <a:xfrm>
            <a:off x="2078872" y="3425231"/>
            <a:ext cx="1608133" cy="646331"/>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u="sng" dirty="0" smtClean="0">
                <a:solidFill>
                  <a:srgbClr val="1F497D"/>
                </a:solidFill>
                <a:latin typeface="Calibri"/>
                <a:ea typeface="+mn-ea"/>
                <a:cs typeface="+mn-cs"/>
              </a:rPr>
              <a:t>Campus </a:t>
            </a:r>
          </a:p>
          <a:p>
            <a:pPr algn="ctr" defTabSz="457200" fontAlgn="auto">
              <a:spcBef>
                <a:spcPts val="0"/>
              </a:spcBef>
              <a:spcAft>
                <a:spcPts val="0"/>
              </a:spcAft>
            </a:pPr>
            <a:r>
              <a:rPr lang="en-US" sz="1800" u="sng" dirty="0" smtClean="0">
                <a:solidFill>
                  <a:srgbClr val="1F497D"/>
                </a:solidFill>
                <a:latin typeface="Calibri"/>
                <a:ea typeface="+mn-ea"/>
                <a:cs typeface="+mn-cs"/>
              </a:rPr>
              <a:t>Infrastructures</a:t>
            </a:r>
          </a:p>
        </p:txBody>
      </p:sp>
      <p:sp>
        <p:nvSpPr>
          <p:cNvPr id="10" name="Oval 9"/>
          <p:cNvSpPr/>
          <p:nvPr/>
        </p:nvSpPr>
        <p:spPr>
          <a:xfrm>
            <a:off x="1238310" y="1157979"/>
            <a:ext cx="2448695" cy="1534687"/>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1" name="TextBox 15"/>
          <p:cNvSpPr txBox="1">
            <a:spLocks noChangeArrowheads="1"/>
          </p:cNvSpPr>
          <p:nvPr/>
        </p:nvSpPr>
        <p:spPr bwMode="auto">
          <a:xfrm>
            <a:off x="1626751" y="1720122"/>
            <a:ext cx="1702096" cy="369332"/>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b="1" u="sng" dirty="0" smtClean="0">
                <a:solidFill>
                  <a:srgbClr val="FF0000"/>
                </a:solidFill>
                <a:latin typeface="Calibri"/>
                <a:ea typeface="+mn-ea"/>
                <a:cs typeface="+mn-cs"/>
              </a:rPr>
              <a:t>NEES </a:t>
            </a:r>
            <a:r>
              <a:rPr lang="en-US" sz="1800" b="1" u="sng" dirty="0">
                <a:solidFill>
                  <a:srgbClr val="FF0000"/>
                </a:solidFill>
                <a:latin typeface="Calibri"/>
                <a:ea typeface="+mn-ea"/>
                <a:cs typeface="+mn-cs"/>
              </a:rPr>
              <a:t>/</a:t>
            </a:r>
            <a:r>
              <a:rPr lang="en-US" sz="1800" b="1" u="sng" dirty="0" err="1" smtClean="0">
                <a:solidFill>
                  <a:srgbClr val="FF0000"/>
                </a:solidFill>
                <a:latin typeface="Calibri"/>
                <a:ea typeface="+mn-ea"/>
                <a:cs typeface="+mn-cs"/>
              </a:rPr>
              <a:t>NEESHub</a:t>
            </a:r>
            <a:endParaRPr lang="en-US" sz="1800" b="1" u="sng" dirty="0" smtClean="0">
              <a:solidFill>
                <a:srgbClr val="FF0000"/>
              </a:solidFill>
              <a:latin typeface="Calibri"/>
              <a:ea typeface="+mn-ea"/>
              <a:cs typeface="+mn-cs"/>
            </a:endParaRPr>
          </a:p>
        </p:txBody>
      </p:sp>
      <p:sp>
        <p:nvSpPr>
          <p:cNvPr id="3" name="TextBox 2"/>
          <p:cNvSpPr txBox="1"/>
          <p:nvPr/>
        </p:nvSpPr>
        <p:spPr>
          <a:xfrm>
            <a:off x="701279" y="2309090"/>
            <a:ext cx="3248421" cy="1477328"/>
          </a:xfrm>
          <a:prstGeom prst="rect">
            <a:avLst/>
          </a:prstGeom>
          <a:solidFill>
            <a:srgbClr val="FCFF69"/>
          </a:solidFill>
          <a:ln>
            <a:solidFill>
              <a:schemeClr val="tx1"/>
            </a:solidFill>
          </a:ln>
        </p:spPr>
        <p:txBody>
          <a:bodyPr wrap="square" rtlCol="0">
            <a:spAutoFit/>
          </a:bodyPr>
          <a:lstStyle/>
          <a:p>
            <a:pPr defTabSz="457200" fontAlgn="auto">
              <a:spcBef>
                <a:spcPts val="0"/>
              </a:spcBef>
              <a:spcAft>
                <a:spcPts val="0"/>
              </a:spcAft>
            </a:pPr>
            <a:r>
              <a:rPr lang="en-US" sz="1800" dirty="0" smtClean="0">
                <a:solidFill>
                  <a:srgbClr val="FF0000"/>
                </a:solidFill>
                <a:latin typeface="Calibri"/>
                <a:ea typeface="+mn-ea"/>
                <a:cs typeface="+mn-cs"/>
              </a:rPr>
              <a:t>Starting to show  value to individual users of running simulations (</a:t>
            </a:r>
            <a:r>
              <a:rPr lang="en-US" sz="1800" dirty="0" err="1" smtClean="0">
                <a:solidFill>
                  <a:srgbClr val="FF0000"/>
                </a:solidFill>
                <a:latin typeface="Calibri"/>
                <a:ea typeface="+mn-ea"/>
                <a:cs typeface="+mn-cs"/>
              </a:rPr>
              <a:t>OpenSees</a:t>
            </a:r>
            <a:r>
              <a:rPr lang="en-US" sz="1800" dirty="0" smtClean="0">
                <a:solidFill>
                  <a:srgbClr val="FF0000"/>
                </a:solidFill>
                <a:latin typeface="Calibri"/>
                <a:ea typeface="+mn-ea"/>
                <a:cs typeface="+mn-cs"/>
              </a:rPr>
              <a:t>) on OSG. </a:t>
            </a:r>
          </a:p>
          <a:p>
            <a:pPr defTabSz="457200" fontAlgn="auto">
              <a:spcBef>
                <a:spcPts val="0"/>
              </a:spcBef>
              <a:spcAft>
                <a:spcPts val="0"/>
              </a:spcAft>
            </a:pPr>
            <a:r>
              <a:rPr lang="en-US" sz="1800" dirty="0" smtClean="0">
                <a:solidFill>
                  <a:srgbClr val="FF0000"/>
                </a:solidFill>
                <a:latin typeface="Calibri"/>
                <a:ea typeface="+mn-ea"/>
                <a:cs typeface="+mn-cs"/>
              </a:rPr>
              <a:t>Process of acceptance must be careful and slow.</a:t>
            </a:r>
            <a:endParaRPr lang="en-US" sz="1800" dirty="0">
              <a:solidFill>
                <a:srgbClr val="FF0000"/>
              </a:solidFill>
              <a:latin typeface="Calibri"/>
              <a:ea typeface="+mn-ea"/>
              <a:cs typeface="+mn-cs"/>
            </a:endParaRPr>
          </a:p>
        </p:txBody>
      </p:sp>
      <p:sp>
        <p:nvSpPr>
          <p:cNvPr id="2" name="Slide Number Placeholder 1"/>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42</a:t>
            </a:fld>
            <a:endParaRPr lang="en-US">
              <a:solidFill>
                <a:prstClr val="black">
                  <a:tint val="75000"/>
                </a:prstClr>
              </a:solidFill>
              <a:latin typeface="Calibri"/>
            </a:endParaRPr>
          </a:p>
        </p:txBody>
      </p:sp>
    </p:spTree>
    <p:extLst>
      <p:ext uri="{BB962C8B-B14F-4D97-AF65-F5344CB8AC3E}">
        <p14:creationId xmlns:p14="http://schemas.microsoft.com/office/powerpoint/2010/main" val="3789283734"/>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15"/>
          <p:cNvSpPr txBox="1">
            <a:spLocks noChangeArrowheads="1"/>
          </p:cNvSpPr>
          <p:nvPr/>
        </p:nvSpPr>
        <p:spPr bwMode="auto">
          <a:xfrm>
            <a:off x="4454128" y="2679545"/>
            <a:ext cx="903813" cy="584776"/>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3200" u="sng" dirty="0" smtClean="0">
                <a:solidFill>
                  <a:srgbClr val="C70000"/>
                </a:solidFill>
                <a:latin typeface="Calibri"/>
                <a:ea typeface="+mn-ea"/>
                <a:cs typeface="+mn-cs"/>
              </a:rPr>
              <a:t>OSG</a:t>
            </a:r>
          </a:p>
        </p:txBody>
      </p:sp>
      <p:sp>
        <p:nvSpPr>
          <p:cNvPr id="46" name="Oval 45"/>
          <p:cNvSpPr/>
          <p:nvPr/>
        </p:nvSpPr>
        <p:spPr>
          <a:xfrm>
            <a:off x="2882939" y="1302396"/>
            <a:ext cx="4241800" cy="3141326"/>
          </a:xfrm>
          <a:prstGeom prst="ellipse">
            <a:avLst/>
          </a:prstGeom>
          <a:no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6" name="Oval 5"/>
          <p:cNvSpPr/>
          <p:nvPr/>
        </p:nvSpPr>
        <p:spPr>
          <a:xfrm>
            <a:off x="5455891" y="3308996"/>
            <a:ext cx="2448695" cy="1534687"/>
          </a:xfrm>
          <a:prstGeom prst="ellipse">
            <a:avLst/>
          </a:prstGeom>
          <a:solidFill>
            <a:srgbClr val="FFFFFF"/>
          </a:solidFill>
          <a:ln w="38100"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5" name="TextBox 15"/>
          <p:cNvSpPr txBox="1">
            <a:spLocks noChangeArrowheads="1"/>
          </p:cNvSpPr>
          <p:nvPr/>
        </p:nvSpPr>
        <p:spPr bwMode="auto">
          <a:xfrm>
            <a:off x="5905383" y="3520392"/>
            <a:ext cx="1739967" cy="923330"/>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OSG is an </a:t>
            </a:r>
          </a:p>
          <a:p>
            <a:pPr algn="ctr" defTabSz="457200" fontAlgn="auto">
              <a:spcBef>
                <a:spcPts val="0"/>
              </a:spcBef>
              <a:spcAft>
                <a:spcPts val="0"/>
              </a:spcAft>
            </a:pPr>
            <a:r>
              <a:rPr lang="en-US" sz="1800" dirty="0" smtClean="0">
                <a:solidFill>
                  <a:srgbClr val="1F497D"/>
                </a:solidFill>
                <a:latin typeface="Calibri"/>
                <a:ea typeface="+mn-ea"/>
                <a:cs typeface="+mn-cs"/>
              </a:rPr>
              <a:t>XD –XSEDE</a:t>
            </a:r>
          </a:p>
          <a:p>
            <a:pPr algn="ctr" defTabSz="457200" fontAlgn="auto">
              <a:spcBef>
                <a:spcPts val="0"/>
              </a:spcBef>
              <a:spcAft>
                <a:spcPts val="0"/>
              </a:spcAft>
            </a:pPr>
            <a:r>
              <a:rPr lang="en-US" sz="1800" dirty="0" smtClean="0">
                <a:solidFill>
                  <a:srgbClr val="1F497D"/>
                </a:solidFill>
                <a:latin typeface="Calibri"/>
                <a:ea typeface="+mn-ea"/>
                <a:cs typeface="+mn-cs"/>
              </a:rPr>
              <a:t>Service Provider</a:t>
            </a:r>
          </a:p>
        </p:txBody>
      </p:sp>
      <p:sp>
        <p:nvSpPr>
          <p:cNvPr id="8" name="Oval 7"/>
          <p:cNvSpPr/>
          <p:nvPr/>
        </p:nvSpPr>
        <p:spPr>
          <a:xfrm>
            <a:off x="1780366" y="3047754"/>
            <a:ext cx="2448695" cy="1534687"/>
          </a:xfrm>
          <a:prstGeom prst="ellipse">
            <a:avLst/>
          </a:prstGeom>
          <a:solidFill>
            <a:srgbClr val="FFFFFF"/>
          </a:solid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9" name="TextBox 15"/>
          <p:cNvSpPr txBox="1">
            <a:spLocks noChangeArrowheads="1"/>
          </p:cNvSpPr>
          <p:nvPr/>
        </p:nvSpPr>
        <p:spPr bwMode="auto">
          <a:xfrm>
            <a:off x="2078872" y="3425231"/>
            <a:ext cx="1608133" cy="646331"/>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Campus </a:t>
            </a:r>
          </a:p>
          <a:p>
            <a:pPr algn="ctr" defTabSz="457200" fontAlgn="auto">
              <a:spcBef>
                <a:spcPts val="0"/>
              </a:spcBef>
              <a:spcAft>
                <a:spcPts val="0"/>
              </a:spcAft>
            </a:pPr>
            <a:r>
              <a:rPr lang="en-US" sz="1800" dirty="0" smtClean="0">
                <a:solidFill>
                  <a:srgbClr val="1F497D"/>
                </a:solidFill>
                <a:latin typeface="Calibri"/>
                <a:ea typeface="+mn-ea"/>
                <a:cs typeface="+mn-cs"/>
              </a:rPr>
              <a:t>Infrastructures</a:t>
            </a:r>
          </a:p>
        </p:txBody>
      </p:sp>
      <p:sp>
        <p:nvSpPr>
          <p:cNvPr id="10" name="Oval 9"/>
          <p:cNvSpPr/>
          <p:nvPr/>
        </p:nvSpPr>
        <p:spPr>
          <a:xfrm>
            <a:off x="1689100" y="1435100"/>
            <a:ext cx="1997905" cy="1257566"/>
          </a:xfrm>
          <a:prstGeom prst="ellipse">
            <a:avLst/>
          </a:prstGeom>
          <a:solidFill>
            <a:srgbClr val="FFFFFF"/>
          </a:solid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1" name="TextBox 15"/>
          <p:cNvSpPr txBox="1">
            <a:spLocks noChangeArrowheads="1"/>
          </p:cNvSpPr>
          <p:nvPr/>
        </p:nvSpPr>
        <p:spPr bwMode="auto">
          <a:xfrm>
            <a:off x="2176708" y="1720122"/>
            <a:ext cx="1051527" cy="646331"/>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NEES  &amp; </a:t>
            </a:r>
          </a:p>
          <a:p>
            <a:pPr algn="ctr" defTabSz="457200" fontAlgn="auto">
              <a:spcBef>
                <a:spcPts val="0"/>
              </a:spcBef>
              <a:spcAft>
                <a:spcPts val="0"/>
              </a:spcAft>
            </a:pPr>
            <a:r>
              <a:rPr lang="en-US" sz="1800" dirty="0" err="1" smtClean="0">
                <a:solidFill>
                  <a:srgbClr val="1F497D"/>
                </a:solidFill>
                <a:latin typeface="Calibri"/>
                <a:ea typeface="+mn-ea"/>
                <a:cs typeface="+mn-cs"/>
              </a:rPr>
              <a:t>NEESHub</a:t>
            </a:r>
            <a:endParaRPr lang="en-US" sz="1800" dirty="0" smtClean="0">
              <a:solidFill>
                <a:srgbClr val="1F497D"/>
              </a:solidFill>
              <a:latin typeface="Calibri"/>
              <a:ea typeface="+mn-ea"/>
              <a:cs typeface="+mn-cs"/>
            </a:endParaRPr>
          </a:p>
        </p:txBody>
      </p:sp>
      <p:sp>
        <p:nvSpPr>
          <p:cNvPr id="12" name="Oval 11"/>
          <p:cNvSpPr/>
          <p:nvPr/>
        </p:nvSpPr>
        <p:spPr>
          <a:xfrm>
            <a:off x="5540863" y="952778"/>
            <a:ext cx="2448695" cy="1534687"/>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3" name="TextBox 15"/>
          <p:cNvSpPr txBox="1">
            <a:spLocks noChangeArrowheads="1"/>
          </p:cNvSpPr>
          <p:nvPr/>
        </p:nvSpPr>
        <p:spPr bwMode="auto">
          <a:xfrm>
            <a:off x="6052882" y="1435100"/>
            <a:ext cx="1567068" cy="646331"/>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b="1" u="sng" dirty="0" smtClean="0">
                <a:solidFill>
                  <a:srgbClr val="C70000"/>
                </a:solidFill>
                <a:latin typeface="Calibri"/>
                <a:ea typeface="+mn-ea"/>
                <a:cs typeface="+mn-cs"/>
              </a:rPr>
              <a:t>European Grid </a:t>
            </a:r>
          </a:p>
          <a:p>
            <a:pPr algn="ctr" defTabSz="457200" fontAlgn="auto">
              <a:spcBef>
                <a:spcPts val="0"/>
              </a:spcBef>
              <a:spcAft>
                <a:spcPts val="0"/>
              </a:spcAft>
            </a:pPr>
            <a:r>
              <a:rPr lang="en-US" sz="1800" b="1" u="sng" dirty="0" smtClean="0">
                <a:solidFill>
                  <a:srgbClr val="C70000"/>
                </a:solidFill>
                <a:latin typeface="Calibri"/>
                <a:ea typeface="+mn-ea"/>
                <a:cs typeface="+mn-cs"/>
              </a:rPr>
              <a:t>Initiative (EGI)</a:t>
            </a:r>
          </a:p>
        </p:txBody>
      </p:sp>
      <p:sp>
        <p:nvSpPr>
          <p:cNvPr id="14" name="TextBox 13"/>
          <p:cNvSpPr txBox="1"/>
          <p:nvPr/>
        </p:nvSpPr>
        <p:spPr>
          <a:xfrm>
            <a:off x="5357941" y="2111069"/>
            <a:ext cx="3328859" cy="1200329"/>
          </a:xfrm>
          <a:prstGeom prst="rect">
            <a:avLst/>
          </a:prstGeom>
          <a:solidFill>
            <a:srgbClr val="FCFF69"/>
          </a:solidFill>
          <a:ln>
            <a:solidFill>
              <a:schemeClr val="tx1"/>
            </a:solidFill>
          </a:ln>
        </p:spPr>
        <p:txBody>
          <a:bodyPr wrap="square" rtlCol="0">
            <a:spAutoFit/>
          </a:bodyPr>
          <a:lstStyle/>
          <a:p>
            <a:pPr defTabSz="457200" fontAlgn="auto">
              <a:spcBef>
                <a:spcPts val="0"/>
              </a:spcBef>
              <a:spcAft>
                <a:spcPts val="0"/>
              </a:spcAft>
            </a:pPr>
            <a:r>
              <a:rPr lang="en-US" sz="1800" dirty="0" err="1" smtClean="0">
                <a:solidFill>
                  <a:srgbClr val="FF0000"/>
                </a:solidFill>
                <a:latin typeface="Calibri"/>
                <a:ea typeface="+mn-ea"/>
                <a:cs typeface="+mn-cs"/>
              </a:rPr>
              <a:t>eNMR</a:t>
            </a:r>
            <a:r>
              <a:rPr lang="en-US" sz="1800" dirty="0" smtClean="0">
                <a:solidFill>
                  <a:srgbClr val="FF0000"/>
                </a:solidFill>
                <a:latin typeface="Calibri"/>
                <a:ea typeface="+mn-ea"/>
                <a:cs typeface="+mn-cs"/>
              </a:rPr>
              <a:t> structural biology VO working through </a:t>
            </a:r>
            <a:r>
              <a:rPr lang="en-US" sz="1800" dirty="0" err="1" smtClean="0">
                <a:solidFill>
                  <a:srgbClr val="FF0000"/>
                </a:solidFill>
                <a:latin typeface="Calibri"/>
                <a:ea typeface="+mn-ea"/>
                <a:cs typeface="+mn-cs"/>
              </a:rPr>
              <a:t>SBGrid</a:t>
            </a:r>
            <a:r>
              <a:rPr lang="en-US" sz="1800" dirty="0" smtClean="0">
                <a:solidFill>
                  <a:srgbClr val="FF0000"/>
                </a:solidFill>
                <a:latin typeface="Calibri"/>
                <a:ea typeface="+mn-ea"/>
                <a:cs typeface="+mn-cs"/>
              </a:rPr>
              <a:t> to enable bi-directional partnering across 2 infrastructures.</a:t>
            </a:r>
            <a:endParaRPr lang="en-US" sz="1800" dirty="0">
              <a:solidFill>
                <a:srgbClr val="FF0000"/>
              </a:solidFill>
              <a:latin typeface="Calibri"/>
              <a:ea typeface="+mn-ea"/>
              <a:cs typeface="+mn-cs"/>
            </a:endParaRPr>
          </a:p>
        </p:txBody>
      </p:sp>
      <p:sp>
        <p:nvSpPr>
          <p:cNvPr id="2" name="Slide Number Placeholder 1"/>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43</a:t>
            </a:fld>
            <a:endParaRPr lang="en-US">
              <a:solidFill>
                <a:prstClr val="black">
                  <a:tint val="75000"/>
                </a:prstClr>
              </a:solidFill>
              <a:latin typeface="Calibri"/>
            </a:endParaRPr>
          </a:p>
        </p:txBody>
      </p:sp>
    </p:spTree>
    <p:extLst>
      <p:ext uri="{BB962C8B-B14F-4D97-AF65-F5344CB8AC3E}">
        <p14:creationId xmlns:p14="http://schemas.microsoft.com/office/powerpoint/2010/main" val="1527207838"/>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15"/>
          <p:cNvSpPr txBox="1">
            <a:spLocks noChangeArrowheads="1"/>
          </p:cNvSpPr>
          <p:nvPr/>
        </p:nvSpPr>
        <p:spPr bwMode="auto">
          <a:xfrm>
            <a:off x="4229061" y="2564306"/>
            <a:ext cx="903813" cy="584776"/>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3200" u="sng" dirty="0" smtClean="0">
                <a:solidFill>
                  <a:srgbClr val="C70000"/>
                </a:solidFill>
                <a:latin typeface="Calibri"/>
                <a:ea typeface="+mn-ea"/>
                <a:cs typeface="+mn-cs"/>
              </a:rPr>
              <a:t>OSG</a:t>
            </a:r>
          </a:p>
        </p:txBody>
      </p:sp>
      <p:sp>
        <p:nvSpPr>
          <p:cNvPr id="46" name="Oval 45"/>
          <p:cNvSpPr/>
          <p:nvPr/>
        </p:nvSpPr>
        <p:spPr>
          <a:xfrm>
            <a:off x="2882939" y="1302396"/>
            <a:ext cx="4241800" cy="3141326"/>
          </a:xfrm>
          <a:prstGeom prst="ellipse">
            <a:avLst/>
          </a:prstGeom>
          <a:no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6" name="Oval 5"/>
          <p:cNvSpPr/>
          <p:nvPr/>
        </p:nvSpPr>
        <p:spPr>
          <a:xfrm>
            <a:off x="5455891" y="3308996"/>
            <a:ext cx="2448695" cy="1534687"/>
          </a:xfrm>
          <a:prstGeom prst="ellipse">
            <a:avLst/>
          </a:prstGeom>
          <a:solidFill>
            <a:srgbClr val="FFFFFF"/>
          </a:solidFill>
          <a:ln w="38100"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5" name="TextBox 15"/>
          <p:cNvSpPr txBox="1">
            <a:spLocks noChangeArrowheads="1"/>
          </p:cNvSpPr>
          <p:nvPr/>
        </p:nvSpPr>
        <p:spPr bwMode="auto">
          <a:xfrm>
            <a:off x="5905383" y="3520392"/>
            <a:ext cx="1739967" cy="923330"/>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OSG is an </a:t>
            </a:r>
          </a:p>
          <a:p>
            <a:pPr algn="ctr" defTabSz="457200" fontAlgn="auto">
              <a:spcBef>
                <a:spcPts val="0"/>
              </a:spcBef>
              <a:spcAft>
                <a:spcPts val="0"/>
              </a:spcAft>
            </a:pPr>
            <a:r>
              <a:rPr lang="en-US" sz="1800" dirty="0" smtClean="0">
                <a:solidFill>
                  <a:srgbClr val="1F497D"/>
                </a:solidFill>
                <a:latin typeface="Calibri"/>
                <a:ea typeface="+mn-ea"/>
                <a:cs typeface="+mn-cs"/>
              </a:rPr>
              <a:t>XD –XSEDE</a:t>
            </a:r>
          </a:p>
          <a:p>
            <a:pPr algn="ctr" defTabSz="457200" fontAlgn="auto">
              <a:spcBef>
                <a:spcPts val="0"/>
              </a:spcBef>
              <a:spcAft>
                <a:spcPts val="0"/>
              </a:spcAft>
            </a:pPr>
            <a:r>
              <a:rPr lang="en-US" sz="1800" dirty="0" smtClean="0">
                <a:solidFill>
                  <a:srgbClr val="1F497D"/>
                </a:solidFill>
                <a:latin typeface="Calibri"/>
                <a:ea typeface="+mn-ea"/>
                <a:cs typeface="+mn-cs"/>
              </a:rPr>
              <a:t>Service Provider</a:t>
            </a:r>
          </a:p>
        </p:txBody>
      </p:sp>
      <p:sp>
        <p:nvSpPr>
          <p:cNvPr id="8" name="Oval 7"/>
          <p:cNvSpPr/>
          <p:nvPr/>
        </p:nvSpPr>
        <p:spPr>
          <a:xfrm>
            <a:off x="1780366" y="3047754"/>
            <a:ext cx="2448695" cy="1534687"/>
          </a:xfrm>
          <a:prstGeom prst="ellipse">
            <a:avLst/>
          </a:prstGeom>
          <a:solidFill>
            <a:srgbClr val="FFFFFF"/>
          </a:solid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9" name="TextBox 15"/>
          <p:cNvSpPr txBox="1">
            <a:spLocks noChangeArrowheads="1"/>
          </p:cNvSpPr>
          <p:nvPr/>
        </p:nvSpPr>
        <p:spPr bwMode="auto">
          <a:xfrm>
            <a:off x="2078872" y="3425231"/>
            <a:ext cx="1608133" cy="646331"/>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Campus </a:t>
            </a:r>
          </a:p>
          <a:p>
            <a:pPr algn="ctr" defTabSz="457200" fontAlgn="auto">
              <a:spcBef>
                <a:spcPts val="0"/>
              </a:spcBef>
              <a:spcAft>
                <a:spcPts val="0"/>
              </a:spcAft>
            </a:pPr>
            <a:r>
              <a:rPr lang="en-US" sz="1800" dirty="0" smtClean="0">
                <a:solidFill>
                  <a:srgbClr val="1F497D"/>
                </a:solidFill>
                <a:latin typeface="Calibri"/>
                <a:ea typeface="+mn-ea"/>
                <a:cs typeface="+mn-cs"/>
              </a:rPr>
              <a:t>Infrastructures</a:t>
            </a:r>
          </a:p>
        </p:txBody>
      </p:sp>
      <p:sp>
        <p:nvSpPr>
          <p:cNvPr id="10" name="Oval 9"/>
          <p:cNvSpPr/>
          <p:nvPr/>
        </p:nvSpPr>
        <p:spPr>
          <a:xfrm>
            <a:off x="1689100" y="1435100"/>
            <a:ext cx="1997905" cy="1257566"/>
          </a:xfrm>
          <a:prstGeom prst="ellipse">
            <a:avLst/>
          </a:prstGeom>
          <a:solidFill>
            <a:srgbClr val="FFFFFF"/>
          </a:solidFill>
          <a:ln w="38100" cap="flat" cmpd="sng" algn="ctr">
            <a:solidFill>
              <a:schemeClr val="tx2"/>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1" name="TextBox 15"/>
          <p:cNvSpPr txBox="1">
            <a:spLocks noChangeArrowheads="1"/>
          </p:cNvSpPr>
          <p:nvPr/>
        </p:nvSpPr>
        <p:spPr bwMode="auto">
          <a:xfrm>
            <a:off x="2176708" y="1720122"/>
            <a:ext cx="1051527" cy="646331"/>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NEES  &amp; </a:t>
            </a:r>
          </a:p>
          <a:p>
            <a:pPr algn="ctr" defTabSz="457200" fontAlgn="auto">
              <a:spcBef>
                <a:spcPts val="0"/>
              </a:spcBef>
              <a:spcAft>
                <a:spcPts val="0"/>
              </a:spcAft>
            </a:pPr>
            <a:r>
              <a:rPr lang="en-US" sz="1800" dirty="0" err="1" smtClean="0">
                <a:solidFill>
                  <a:srgbClr val="1F497D"/>
                </a:solidFill>
                <a:latin typeface="Calibri"/>
                <a:ea typeface="+mn-ea"/>
                <a:cs typeface="+mn-cs"/>
              </a:rPr>
              <a:t>NEESHub</a:t>
            </a:r>
            <a:endParaRPr lang="en-US" sz="1800" dirty="0" smtClean="0">
              <a:solidFill>
                <a:srgbClr val="1F497D"/>
              </a:solidFill>
              <a:latin typeface="Calibri"/>
              <a:ea typeface="+mn-ea"/>
              <a:cs typeface="+mn-cs"/>
            </a:endParaRPr>
          </a:p>
        </p:txBody>
      </p:sp>
      <p:sp>
        <p:nvSpPr>
          <p:cNvPr id="12" name="Oval 11"/>
          <p:cNvSpPr/>
          <p:nvPr/>
        </p:nvSpPr>
        <p:spPr>
          <a:xfrm>
            <a:off x="5540863" y="952778"/>
            <a:ext cx="2448695" cy="1534687"/>
          </a:xfrm>
          <a:prstGeom prst="ellipse">
            <a:avLst/>
          </a:prstGeom>
          <a:solidFill>
            <a:srgbClr val="FFFFFF"/>
          </a:solidFill>
          <a:ln w="38100" cap="flat" cmpd="sng" algn="ctr">
            <a:solidFill>
              <a:srgbClr val="1F497D"/>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3" name="TextBox 15"/>
          <p:cNvSpPr txBox="1">
            <a:spLocks noChangeArrowheads="1"/>
          </p:cNvSpPr>
          <p:nvPr/>
        </p:nvSpPr>
        <p:spPr bwMode="auto">
          <a:xfrm>
            <a:off x="6052882" y="1435100"/>
            <a:ext cx="1567068" cy="646331"/>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dirty="0" smtClean="0">
                <a:solidFill>
                  <a:srgbClr val="1F497D"/>
                </a:solidFill>
                <a:latin typeface="Calibri"/>
                <a:ea typeface="+mn-ea"/>
                <a:cs typeface="+mn-cs"/>
              </a:rPr>
              <a:t>European Grid </a:t>
            </a:r>
          </a:p>
          <a:p>
            <a:pPr algn="ctr" defTabSz="457200" fontAlgn="auto">
              <a:spcBef>
                <a:spcPts val="0"/>
              </a:spcBef>
              <a:spcAft>
                <a:spcPts val="0"/>
              </a:spcAft>
            </a:pPr>
            <a:r>
              <a:rPr lang="en-US" sz="1800" dirty="0" smtClean="0">
                <a:solidFill>
                  <a:srgbClr val="1F497D"/>
                </a:solidFill>
                <a:latin typeface="Calibri"/>
                <a:ea typeface="+mn-ea"/>
                <a:cs typeface="+mn-cs"/>
              </a:rPr>
              <a:t>Initiative (EGI)</a:t>
            </a:r>
          </a:p>
        </p:txBody>
      </p:sp>
      <p:sp>
        <p:nvSpPr>
          <p:cNvPr id="2" name="Slide Number Placeholder 1"/>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44</a:t>
            </a:fld>
            <a:endParaRPr lang="en-US">
              <a:solidFill>
                <a:prstClr val="black">
                  <a:tint val="75000"/>
                </a:prstClr>
              </a:solidFill>
              <a:latin typeface="Calibri"/>
            </a:endParaRPr>
          </a:p>
        </p:txBody>
      </p:sp>
      <p:sp>
        <p:nvSpPr>
          <p:cNvPr id="15" name="Oval 14"/>
          <p:cNvSpPr/>
          <p:nvPr/>
        </p:nvSpPr>
        <p:spPr>
          <a:xfrm>
            <a:off x="2374939" y="773923"/>
            <a:ext cx="2084175" cy="1096304"/>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6" name="TextBox 15"/>
          <p:cNvSpPr txBox="1">
            <a:spLocks noChangeArrowheads="1"/>
          </p:cNvSpPr>
          <p:nvPr/>
        </p:nvSpPr>
        <p:spPr bwMode="auto">
          <a:xfrm>
            <a:off x="2644043" y="880089"/>
            <a:ext cx="1555910" cy="923330"/>
          </a:xfrm>
          <a:prstGeom prst="rect">
            <a:avLst/>
          </a:prstGeom>
          <a:noFill/>
          <a:ln w="38100">
            <a:noFill/>
            <a:round/>
            <a:headEnd/>
            <a:tailEnd/>
          </a:ln>
        </p:spPr>
        <p:txBody>
          <a:bodyPr wrap="none">
            <a:prstTxWarp prst="textNoShape">
              <a:avLst/>
            </a:prstTxWarp>
            <a:spAutoFit/>
          </a:bodyPr>
          <a:lstStyle/>
          <a:p>
            <a:pPr algn="ctr" defTabSz="457200" fontAlgn="auto">
              <a:spcBef>
                <a:spcPts val="0"/>
              </a:spcBef>
              <a:spcAft>
                <a:spcPts val="0"/>
              </a:spcAft>
            </a:pPr>
            <a:r>
              <a:rPr lang="en-US" sz="1800" b="1" u="sng" dirty="0" smtClean="0">
                <a:solidFill>
                  <a:srgbClr val="C70000"/>
                </a:solidFill>
                <a:latin typeface="Calibri"/>
                <a:ea typeface="+mn-ea"/>
                <a:cs typeface="+mn-cs"/>
              </a:rPr>
              <a:t>The Americas:</a:t>
            </a:r>
          </a:p>
          <a:p>
            <a:pPr algn="ctr" defTabSz="457200" fontAlgn="auto">
              <a:spcBef>
                <a:spcPts val="0"/>
              </a:spcBef>
              <a:spcAft>
                <a:spcPts val="0"/>
              </a:spcAft>
            </a:pPr>
            <a:r>
              <a:rPr lang="en-US" sz="1800" b="1" u="sng" dirty="0" err="1" smtClean="0">
                <a:solidFill>
                  <a:srgbClr val="C70000"/>
                </a:solidFill>
                <a:latin typeface="Calibri"/>
                <a:ea typeface="+mn-ea"/>
                <a:cs typeface="+mn-cs"/>
              </a:rPr>
              <a:t>GridUNESP</a:t>
            </a:r>
            <a:endParaRPr lang="en-US" sz="1800" b="1" u="sng" dirty="0" smtClean="0">
              <a:solidFill>
                <a:srgbClr val="C70000"/>
              </a:solidFill>
              <a:latin typeface="Calibri"/>
              <a:ea typeface="+mn-ea"/>
              <a:cs typeface="+mn-cs"/>
            </a:endParaRPr>
          </a:p>
          <a:p>
            <a:pPr algn="ctr" defTabSz="457200" fontAlgn="auto">
              <a:spcBef>
                <a:spcPts val="0"/>
              </a:spcBef>
              <a:spcAft>
                <a:spcPts val="0"/>
              </a:spcAft>
            </a:pPr>
            <a:r>
              <a:rPr lang="en-US" sz="1800" b="1" u="sng" dirty="0" smtClean="0">
                <a:solidFill>
                  <a:srgbClr val="C70000"/>
                </a:solidFill>
                <a:latin typeface="Calibri"/>
                <a:ea typeface="+mn-ea"/>
                <a:cs typeface="+mn-cs"/>
              </a:rPr>
              <a:t>Colombia Grid</a:t>
            </a:r>
          </a:p>
        </p:txBody>
      </p:sp>
      <p:sp>
        <p:nvSpPr>
          <p:cNvPr id="17" name="Oval 16"/>
          <p:cNvSpPr/>
          <p:nvPr/>
        </p:nvSpPr>
        <p:spPr>
          <a:xfrm>
            <a:off x="5905382" y="2417080"/>
            <a:ext cx="2405671" cy="1261348"/>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18" name="TextBox 17"/>
          <p:cNvSpPr txBox="1">
            <a:spLocks noChangeArrowheads="1"/>
          </p:cNvSpPr>
          <p:nvPr/>
        </p:nvSpPr>
        <p:spPr bwMode="auto">
          <a:xfrm>
            <a:off x="5905381" y="2549164"/>
            <a:ext cx="2405671" cy="923330"/>
          </a:xfrm>
          <a:prstGeom prst="rect">
            <a:avLst/>
          </a:prstGeom>
          <a:noFill/>
          <a:ln w="38100">
            <a:noFill/>
            <a:round/>
            <a:headEnd/>
            <a:tailEnd/>
          </a:ln>
        </p:spPr>
        <p:txBody>
          <a:bodyPr wrap="square">
            <a:prstTxWarp prst="textNoShape">
              <a:avLst/>
            </a:prstTxWarp>
            <a:spAutoFit/>
          </a:bodyPr>
          <a:lstStyle/>
          <a:p>
            <a:pPr algn="ctr" defTabSz="457200" fontAlgn="auto">
              <a:spcBef>
                <a:spcPts val="0"/>
              </a:spcBef>
              <a:spcAft>
                <a:spcPts val="0"/>
              </a:spcAft>
            </a:pPr>
            <a:r>
              <a:rPr lang="en-US" sz="1800" b="1" u="sng" dirty="0" smtClean="0">
                <a:solidFill>
                  <a:srgbClr val="C70000"/>
                </a:solidFill>
                <a:latin typeface="Calibri"/>
                <a:ea typeface="+mn-ea"/>
                <a:cs typeface="+mn-cs"/>
              </a:rPr>
              <a:t>Extension of Data Transport collaborating with  Globus Online</a:t>
            </a:r>
          </a:p>
        </p:txBody>
      </p:sp>
      <p:sp>
        <p:nvSpPr>
          <p:cNvPr id="19" name="Oval 18"/>
          <p:cNvSpPr/>
          <p:nvPr/>
        </p:nvSpPr>
        <p:spPr>
          <a:xfrm>
            <a:off x="751627" y="1540480"/>
            <a:ext cx="2438508" cy="1350075"/>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20" name="TextBox 19"/>
          <p:cNvSpPr txBox="1">
            <a:spLocks noChangeArrowheads="1"/>
          </p:cNvSpPr>
          <p:nvPr/>
        </p:nvSpPr>
        <p:spPr bwMode="auto">
          <a:xfrm>
            <a:off x="650756" y="1776167"/>
            <a:ext cx="2670490" cy="923330"/>
          </a:xfrm>
          <a:prstGeom prst="rect">
            <a:avLst/>
          </a:prstGeom>
          <a:noFill/>
          <a:ln w="38100">
            <a:noFill/>
            <a:round/>
            <a:headEnd/>
            <a:tailEnd/>
          </a:ln>
        </p:spPr>
        <p:txBody>
          <a:bodyPr wrap="square">
            <a:prstTxWarp prst="textNoShape">
              <a:avLst/>
            </a:prstTxWarp>
            <a:spAutoFit/>
          </a:bodyPr>
          <a:lstStyle/>
          <a:p>
            <a:pPr algn="ctr" defTabSz="457200" fontAlgn="auto">
              <a:spcBef>
                <a:spcPts val="0"/>
              </a:spcBef>
              <a:spcAft>
                <a:spcPts val="0"/>
              </a:spcAft>
            </a:pPr>
            <a:r>
              <a:rPr lang="en-US" sz="1800" b="1" u="sng" dirty="0" smtClean="0">
                <a:solidFill>
                  <a:srgbClr val="C70000"/>
                </a:solidFill>
                <a:latin typeface="Calibri"/>
                <a:ea typeface="+mn-ea"/>
                <a:cs typeface="+mn-cs"/>
              </a:rPr>
              <a:t>Action Item: Technical Director meeting with IRODS in July</a:t>
            </a:r>
          </a:p>
        </p:txBody>
      </p:sp>
      <p:sp>
        <p:nvSpPr>
          <p:cNvPr id="21" name="Oval 20"/>
          <p:cNvSpPr/>
          <p:nvPr/>
        </p:nvSpPr>
        <p:spPr>
          <a:xfrm>
            <a:off x="4822134" y="654681"/>
            <a:ext cx="2670490" cy="1560837"/>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23" name="TextBox 22"/>
          <p:cNvSpPr txBox="1">
            <a:spLocks noChangeArrowheads="1"/>
          </p:cNvSpPr>
          <p:nvPr/>
        </p:nvSpPr>
        <p:spPr bwMode="auto">
          <a:xfrm>
            <a:off x="4822134" y="936549"/>
            <a:ext cx="2670490" cy="1200329"/>
          </a:xfrm>
          <a:prstGeom prst="rect">
            <a:avLst/>
          </a:prstGeom>
          <a:noFill/>
          <a:ln w="38100">
            <a:noFill/>
            <a:round/>
            <a:headEnd/>
            <a:tailEnd/>
          </a:ln>
        </p:spPr>
        <p:txBody>
          <a:bodyPr wrap="square">
            <a:prstTxWarp prst="textNoShape">
              <a:avLst/>
            </a:prstTxWarp>
            <a:spAutoFit/>
          </a:bodyPr>
          <a:lstStyle/>
          <a:p>
            <a:pPr algn="ctr" defTabSz="457200" fontAlgn="auto">
              <a:spcBef>
                <a:spcPts val="0"/>
              </a:spcBef>
              <a:spcAft>
                <a:spcPts val="0"/>
              </a:spcAft>
            </a:pPr>
            <a:r>
              <a:rPr lang="en-US" sz="1800" b="1" u="sng" dirty="0" smtClean="0">
                <a:solidFill>
                  <a:srgbClr val="C70000"/>
                </a:solidFill>
                <a:latin typeface="Calibri"/>
                <a:ea typeface="+mn-ea"/>
                <a:cs typeface="+mn-cs"/>
              </a:rPr>
              <a:t>International Project Possibilities with WLCG? LHC? Co-funded by EU and US?</a:t>
            </a:r>
          </a:p>
        </p:txBody>
      </p:sp>
      <p:sp>
        <p:nvSpPr>
          <p:cNvPr id="24" name="Oval 23"/>
          <p:cNvSpPr/>
          <p:nvPr/>
        </p:nvSpPr>
        <p:spPr>
          <a:xfrm>
            <a:off x="5086953" y="3918091"/>
            <a:ext cx="2405671" cy="1261348"/>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25" name="TextBox 24"/>
          <p:cNvSpPr txBox="1">
            <a:spLocks noChangeArrowheads="1"/>
          </p:cNvSpPr>
          <p:nvPr/>
        </p:nvSpPr>
        <p:spPr bwMode="auto">
          <a:xfrm>
            <a:off x="5086952" y="4050175"/>
            <a:ext cx="2405671" cy="923330"/>
          </a:xfrm>
          <a:prstGeom prst="rect">
            <a:avLst/>
          </a:prstGeom>
          <a:noFill/>
          <a:ln w="38100">
            <a:noFill/>
            <a:round/>
            <a:headEnd/>
            <a:tailEnd/>
          </a:ln>
        </p:spPr>
        <p:txBody>
          <a:bodyPr wrap="square">
            <a:prstTxWarp prst="textNoShape">
              <a:avLst/>
            </a:prstTxWarp>
            <a:spAutoFit/>
          </a:bodyPr>
          <a:lstStyle/>
          <a:p>
            <a:pPr algn="ctr" defTabSz="457200" fontAlgn="auto">
              <a:spcBef>
                <a:spcPts val="0"/>
              </a:spcBef>
              <a:spcAft>
                <a:spcPts val="0"/>
              </a:spcAft>
            </a:pPr>
            <a:r>
              <a:rPr lang="en-US" sz="1800" b="1" u="sng" dirty="0">
                <a:solidFill>
                  <a:srgbClr val="C70000"/>
                </a:solidFill>
                <a:latin typeface="Calibri"/>
                <a:ea typeface="+mn-ea"/>
                <a:cs typeface="+mn-cs"/>
              </a:rPr>
              <a:t>P</a:t>
            </a:r>
            <a:r>
              <a:rPr lang="en-US" sz="1800" b="1" u="sng" dirty="0" smtClean="0">
                <a:solidFill>
                  <a:srgbClr val="C70000"/>
                </a:solidFill>
                <a:latin typeface="Calibri"/>
                <a:ea typeface="+mn-ea"/>
                <a:cs typeface="+mn-cs"/>
              </a:rPr>
              <a:t>artner with more SciDAC-3 Institutes through </a:t>
            </a:r>
            <a:r>
              <a:rPr lang="en-US" sz="1800" b="1" u="sng" dirty="0" err="1" smtClean="0">
                <a:solidFill>
                  <a:srgbClr val="C70000"/>
                </a:solidFill>
                <a:latin typeface="Calibri"/>
                <a:ea typeface="+mn-ea"/>
                <a:cs typeface="+mn-cs"/>
              </a:rPr>
              <a:t>InDHTC</a:t>
            </a:r>
            <a:r>
              <a:rPr lang="en-US" sz="1800" b="1" u="sng" dirty="0" smtClean="0">
                <a:solidFill>
                  <a:srgbClr val="C70000"/>
                </a:solidFill>
                <a:latin typeface="Calibri"/>
                <a:ea typeface="+mn-ea"/>
                <a:cs typeface="+mn-cs"/>
              </a:rPr>
              <a:t>? </a:t>
            </a:r>
          </a:p>
        </p:txBody>
      </p:sp>
      <p:sp>
        <p:nvSpPr>
          <p:cNvPr id="26" name="Oval 25"/>
          <p:cNvSpPr/>
          <p:nvPr/>
        </p:nvSpPr>
        <p:spPr>
          <a:xfrm>
            <a:off x="2625541" y="3921027"/>
            <a:ext cx="2438508" cy="1350075"/>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27" name="TextBox 26"/>
          <p:cNvSpPr txBox="1">
            <a:spLocks noChangeArrowheads="1"/>
          </p:cNvSpPr>
          <p:nvPr/>
        </p:nvSpPr>
        <p:spPr bwMode="auto">
          <a:xfrm>
            <a:off x="2783331" y="4272899"/>
            <a:ext cx="2280718" cy="646331"/>
          </a:xfrm>
          <a:prstGeom prst="rect">
            <a:avLst/>
          </a:prstGeom>
          <a:noFill/>
          <a:ln w="38100">
            <a:noFill/>
            <a:round/>
            <a:headEnd/>
            <a:tailEnd/>
          </a:ln>
        </p:spPr>
        <p:txBody>
          <a:bodyPr wrap="square">
            <a:prstTxWarp prst="textNoShape">
              <a:avLst/>
            </a:prstTxWarp>
            <a:spAutoFit/>
          </a:bodyPr>
          <a:lstStyle/>
          <a:p>
            <a:pPr algn="ctr" defTabSz="457200" fontAlgn="auto">
              <a:spcBef>
                <a:spcPts val="0"/>
              </a:spcBef>
              <a:spcAft>
                <a:spcPts val="0"/>
              </a:spcAft>
            </a:pPr>
            <a:r>
              <a:rPr lang="en-US" sz="1800" b="1" u="sng" dirty="0" smtClean="0">
                <a:solidFill>
                  <a:srgbClr val="C70000"/>
                </a:solidFill>
                <a:latin typeface="Calibri"/>
                <a:ea typeface="+mn-ea"/>
                <a:cs typeface="+mn-cs"/>
              </a:rPr>
              <a:t>Condor receives </a:t>
            </a:r>
          </a:p>
          <a:p>
            <a:pPr algn="ctr" defTabSz="457200" fontAlgn="auto">
              <a:spcBef>
                <a:spcPts val="0"/>
              </a:spcBef>
              <a:spcAft>
                <a:spcPts val="0"/>
              </a:spcAft>
            </a:pPr>
            <a:r>
              <a:rPr lang="en-US" sz="1800" b="1" u="sng" dirty="0" smtClean="0">
                <a:solidFill>
                  <a:srgbClr val="C70000"/>
                </a:solidFill>
                <a:latin typeface="Calibri"/>
                <a:ea typeface="+mn-ea"/>
                <a:cs typeface="+mn-cs"/>
              </a:rPr>
              <a:t>REDHAT award</a:t>
            </a:r>
          </a:p>
        </p:txBody>
      </p:sp>
      <p:sp>
        <p:nvSpPr>
          <p:cNvPr id="28" name="Oval 27"/>
          <p:cNvSpPr/>
          <p:nvPr/>
        </p:nvSpPr>
        <p:spPr>
          <a:xfrm>
            <a:off x="640422" y="3003390"/>
            <a:ext cx="2438508" cy="1350075"/>
          </a:xfrm>
          <a:prstGeom prst="ellipse">
            <a:avLst/>
          </a:prstGeom>
          <a:solidFill>
            <a:srgbClr val="FFFFFF"/>
          </a:solidFill>
          <a:ln w="38100" cap="flat" cmpd="sng" algn="ctr">
            <a:solidFill>
              <a:srgbClr val="FF0000"/>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sp>
      <p:sp>
        <p:nvSpPr>
          <p:cNvPr id="29" name="TextBox 28"/>
          <p:cNvSpPr txBox="1">
            <a:spLocks noChangeArrowheads="1"/>
          </p:cNvSpPr>
          <p:nvPr/>
        </p:nvSpPr>
        <p:spPr bwMode="auto">
          <a:xfrm>
            <a:off x="640422" y="3202309"/>
            <a:ext cx="2280718" cy="923330"/>
          </a:xfrm>
          <a:prstGeom prst="rect">
            <a:avLst/>
          </a:prstGeom>
          <a:noFill/>
          <a:ln w="38100">
            <a:noFill/>
            <a:round/>
            <a:headEnd/>
            <a:tailEnd/>
          </a:ln>
        </p:spPr>
        <p:txBody>
          <a:bodyPr wrap="square">
            <a:prstTxWarp prst="textNoShape">
              <a:avLst/>
            </a:prstTxWarp>
            <a:spAutoFit/>
          </a:bodyPr>
          <a:lstStyle/>
          <a:p>
            <a:pPr algn="ctr" defTabSz="457200" fontAlgn="auto">
              <a:spcBef>
                <a:spcPts val="0"/>
              </a:spcBef>
              <a:spcAft>
                <a:spcPts val="0"/>
              </a:spcAft>
            </a:pPr>
            <a:r>
              <a:rPr lang="en-US" sz="1800" b="1" u="sng" dirty="0" smtClean="0">
                <a:solidFill>
                  <a:srgbClr val="C70000"/>
                </a:solidFill>
                <a:latin typeface="Calibri"/>
                <a:ea typeface="+mn-ea"/>
                <a:cs typeface="+mn-cs"/>
              </a:rPr>
              <a:t>DOE/NSF aim to make cross agency MAGIC more useful?</a:t>
            </a:r>
          </a:p>
        </p:txBody>
      </p:sp>
    </p:spTree>
    <p:extLst>
      <p:ext uri="{BB962C8B-B14F-4D97-AF65-F5344CB8AC3E}">
        <p14:creationId xmlns:p14="http://schemas.microsoft.com/office/powerpoint/2010/main" val="1353191889"/>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6"/>
          <p:cNvSpPr>
            <a:spLocks noChangeArrowheads="1"/>
          </p:cNvSpPr>
          <p:nvPr/>
        </p:nvSpPr>
        <p:spPr bwMode="auto">
          <a:xfrm>
            <a:off x="56282" y="762000"/>
            <a:ext cx="8876531" cy="5964079"/>
          </a:xfrm>
          <a:prstGeom prst="rect">
            <a:avLst/>
          </a:prstGeom>
          <a:solidFill>
            <a:srgbClr val="BBE0E3"/>
          </a:solidFill>
          <a:ln w="9525">
            <a:noFill/>
            <a:miter lim="800000"/>
            <a:headEnd/>
            <a:tailEn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87" name="Oval 3"/>
          <p:cNvSpPr>
            <a:spLocks noChangeArrowheads="1"/>
          </p:cNvSpPr>
          <p:nvPr/>
        </p:nvSpPr>
        <p:spPr bwMode="auto">
          <a:xfrm>
            <a:off x="6781800" y="0"/>
            <a:ext cx="2362200" cy="762000"/>
          </a:xfrm>
          <a:prstGeom prst="ellipse">
            <a:avLst/>
          </a:prstGeom>
          <a:solidFill>
            <a:srgbClr val="FFFB6F"/>
          </a:solidFill>
          <a:ln w="9525">
            <a:solidFill>
              <a:schemeClr val="tx1"/>
            </a:solidFill>
            <a:round/>
            <a:headEnd/>
            <a:tailEnd/>
          </a:ln>
        </p:spPr>
        <p:txBody>
          <a:bodyPr wrap="none" anchor="ctr">
            <a:prstTxWarp prst="textNoShape">
              <a:avLst/>
            </a:prstTxWarp>
          </a:bodyPr>
          <a:lstStyle/>
          <a:p>
            <a:pPr algn="ctr" defTabSz="457200" fontAlgn="auto">
              <a:spcBef>
                <a:spcPts val="0"/>
              </a:spcBef>
              <a:spcAft>
                <a:spcPts val="0"/>
              </a:spcAft>
            </a:pPr>
            <a:r>
              <a:rPr lang="en-US" sz="1800" b="1">
                <a:solidFill>
                  <a:prstClr val="black"/>
                </a:solidFill>
                <a:latin typeface="Calibri"/>
                <a:ea typeface="+mn-ea"/>
                <a:cs typeface="+mn-cs"/>
              </a:rPr>
              <a:t>Program Oversight</a:t>
            </a:r>
            <a:endParaRPr lang="en-US" sz="1800">
              <a:solidFill>
                <a:prstClr val="black"/>
              </a:solidFill>
              <a:latin typeface="Calibri"/>
              <a:ea typeface="+mn-ea"/>
              <a:cs typeface="+mn-cs"/>
            </a:endParaRPr>
          </a:p>
        </p:txBody>
      </p:sp>
      <p:sp>
        <p:nvSpPr>
          <p:cNvPr id="16388" name="Rectangle 5"/>
          <p:cNvSpPr>
            <a:spLocks noChangeArrowheads="1"/>
          </p:cNvSpPr>
          <p:nvPr/>
        </p:nvSpPr>
        <p:spPr bwMode="auto">
          <a:xfrm>
            <a:off x="56282" y="1281900"/>
            <a:ext cx="2686918" cy="4433100"/>
          </a:xfrm>
          <a:prstGeom prst="rect">
            <a:avLst/>
          </a:prstGeom>
          <a:solidFill>
            <a:srgbClr val="FFFB6F"/>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endParaRPr lang="en-US" sz="1800" b="1" dirty="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Contributors</a:t>
            </a:r>
          </a:p>
          <a:p>
            <a:pPr algn="ctr" defTabSz="457200" fontAlgn="auto">
              <a:spcBef>
                <a:spcPts val="0"/>
              </a:spcBef>
              <a:spcAft>
                <a:spcPts val="0"/>
              </a:spcAft>
            </a:pPr>
            <a:r>
              <a:rPr lang="en-US" sz="1800" dirty="0" smtClean="0">
                <a:solidFill>
                  <a:prstClr val="black"/>
                </a:solidFill>
                <a:latin typeface="Calibri"/>
                <a:ea typeface="+mn-ea"/>
                <a:cs typeface="+mn-cs"/>
              </a:rPr>
              <a:t>Communities &amp; </a:t>
            </a:r>
            <a:r>
              <a:rPr lang="en-US" sz="1800" dirty="0" err="1" smtClean="0">
                <a:solidFill>
                  <a:prstClr val="black"/>
                </a:solidFill>
                <a:latin typeface="Calibri"/>
                <a:ea typeface="+mn-ea"/>
                <a:cs typeface="+mn-cs"/>
              </a:rPr>
              <a:t>VOs</a:t>
            </a: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dirty="0" smtClean="0">
                <a:solidFill>
                  <a:prstClr val="black"/>
                </a:solidFill>
                <a:latin typeface="Calibri"/>
                <a:ea typeface="+mn-ea"/>
                <a:cs typeface="+mn-cs"/>
              </a:rPr>
              <a:t>Universities &amp; Laboratories</a:t>
            </a:r>
          </a:p>
          <a:p>
            <a:pPr algn="ctr" defTabSz="457200" fontAlgn="auto">
              <a:spcBef>
                <a:spcPts val="0"/>
              </a:spcBef>
              <a:spcAft>
                <a:spcPts val="0"/>
              </a:spcAft>
            </a:pPr>
            <a:r>
              <a:rPr lang="en-US" sz="1800" dirty="0" smtClean="0">
                <a:solidFill>
                  <a:prstClr val="black"/>
                </a:solidFill>
                <a:latin typeface="Calibri"/>
                <a:ea typeface="+mn-ea"/>
                <a:cs typeface="+mn-cs"/>
              </a:rPr>
              <a:t>Service &amp; Software Providers</a:t>
            </a:r>
          </a:p>
          <a:p>
            <a:pPr algn="ctr" defTabSz="457200" fontAlgn="auto">
              <a:spcBef>
                <a:spcPts val="0"/>
              </a:spcBef>
              <a:spcAft>
                <a:spcPts val="0"/>
              </a:spcAft>
            </a:pPr>
            <a:r>
              <a:rPr lang="en-US" sz="1800" dirty="0" smtClean="0">
                <a:solidFill>
                  <a:prstClr val="black"/>
                </a:solidFill>
                <a:latin typeface="Calibri"/>
                <a:ea typeface="+mn-ea"/>
                <a:cs typeface="+mn-cs"/>
              </a:rPr>
              <a:t>Scientists, Researchers,</a:t>
            </a:r>
          </a:p>
          <a:p>
            <a:pPr algn="ctr" defTabSz="457200" fontAlgn="auto">
              <a:spcBef>
                <a:spcPts val="0"/>
              </a:spcBef>
              <a:spcAft>
                <a:spcPts val="0"/>
              </a:spcAft>
            </a:pPr>
            <a:r>
              <a:rPr lang="en-US" sz="1800" dirty="0" smtClean="0">
                <a:solidFill>
                  <a:prstClr val="black"/>
                </a:solidFill>
                <a:latin typeface="Calibri"/>
                <a:ea typeface="+mn-ea"/>
                <a:cs typeface="+mn-cs"/>
              </a:rPr>
              <a:t> Educators, Students</a:t>
            </a: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Members</a:t>
            </a: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Communities</a:t>
            </a: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Satellites</a:t>
            </a: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Partners</a:t>
            </a: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89" name="Rectangle 7"/>
          <p:cNvSpPr>
            <a:spLocks noChangeArrowheads="1"/>
          </p:cNvSpPr>
          <p:nvPr/>
        </p:nvSpPr>
        <p:spPr bwMode="auto">
          <a:xfrm>
            <a:off x="5757813" y="2040453"/>
            <a:ext cx="2895600" cy="4453895"/>
          </a:xfrm>
          <a:prstGeom prst="rect">
            <a:avLst/>
          </a:prstGeom>
          <a:solidFill>
            <a:srgbClr val="ACBEFF"/>
          </a:solidFill>
          <a:ln w="9525">
            <a:solidFill>
              <a:schemeClr val="tx1"/>
            </a:solidFill>
            <a:miter lim="800000"/>
            <a:headEnd/>
            <a:tailEnd/>
          </a:ln>
        </p:spPr>
        <p:txBody>
          <a:bodyPr wrap="none" tIns="0" bIns="0" anchor="ctr">
            <a:prstTxWarp prst="textNoShape">
              <a:avLst/>
            </a:prstTxWarp>
          </a:bodyPr>
          <a:lstStyle/>
          <a:p>
            <a:pPr algn="ctr" defTabSz="457200" fontAlgn="auto">
              <a:spcBef>
                <a:spcPts val="0"/>
              </a:spcBef>
              <a:spcAft>
                <a:spcPts val="0"/>
              </a:spcAft>
            </a:pPr>
            <a:endParaRPr lang="en-US" sz="1800" b="1" dirty="0">
              <a:solidFill>
                <a:prstClr val="black"/>
              </a:solidFill>
              <a:latin typeface="Calibri"/>
              <a:ea typeface="+mn-ea"/>
              <a:cs typeface="+mn-cs"/>
            </a:endParaRPr>
          </a:p>
          <a:p>
            <a:pPr algn="ctr" defTabSz="457200" fontAlgn="auto">
              <a:spcBef>
                <a:spcPts val="0"/>
              </a:spcBef>
              <a:spcAft>
                <a:spcPts val="0"/>
              </a:spcAft>
            </a:pPr>
            <a:endParaRPr lang="en-US" sz="1800" b="1"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Executive Team</a:t>
            </a:r>
          </a:p>
          <a:p>
            <a:pPr algn="ctr" defTabSz="457200" fontAlgn="auto">
              <a:spcBef>
                <a:spcPts val="0"/>
              </a:spcBef>
              <a:spcAft>
                <a:spcPts val="0"/>
              </a:spcAft>
            </a:pPr>
            <a:r>
              <a:rPr lang="en-US" sz="1800" dirty="0" smtClean="0">
                <a:solidFill>
                  <a:prstClr val="black"/>
                </a:solidFill>
                <a:latin typeface="Calibri"/>
                <a:ea typeface="+mn-ea"/>
                <a:cs typeface="+mn-cs"/>
              </a:rPr>
              <a:t>Executive Director</a:t>
            </a:r>
          </a:p>
          <a:p>
            <a:pPr algn="ctr" defTabSz="457200" fontAlgn="auto">
              <a:spcBef>
                <a:spcPts val="0"/>
              </a:spcBef>
              <a:spcAft>
                <a:spcPts val="0"/>
              </a:spcAft>
            </a:pPr>
            <a:r>
              <a:rPr lang="en-US" sz="1800" dirty="0" smtClean="0">
                <a:solidFill>
                  <a:prstClr val="black"/>
                </a:solidFill>
                <a:latin typeface="Calibri"/>
                <a:ea typeface="+mn-ea"/>
                <a:cs typeface="+mn-cs"/>
              </a:rPr>
              <a:t>Technical Director</a:t>
            </a:r>
          </a:p>
          <a:p>
            <a:pPr algn="ctr" defTabSz="457200" fontAlgn="auto">
              <a:spcBef>
                <a:spcPts val="0"/>
              </a:spcBef>
              <a:spcAft>
                <a:spcPts val="0"/>
              </a:spcAft>
            </a:pPr>
            <a:r>
              <a:rPr lang="en-US" sz="1800" dirty="0" smtClean="0">
                <a:solidFill>
                  <a:prstClr val="black"/>
                </a:solidFill>
                <a:latin typeface="Calibri"/>
                <a:ea typeface="+mn-ea"/>
                <a:cs typeface="+mn-cs"/>
              </a:rPr>
              <a:t>Application Coordinators</a:t>
            </a:r>
          </a:p>
          <a:p>
            <a:pPr algn="ctr" defTabSz="457200" fontAlgn="auto">
              <a:spcBef>
                <a:spcPts val="0"/>
              </a:spcBef>
              <a:spcAft>
                <a:spcPts val="0"/>
              </a:spcAft>
            </a:pPr>
            <a:r>
              <a:rPr lang="en-US" sz="1800" dirty="0" smtClean="0">
                <a:solidFill>
                  <a:prstClr val="black"/>
                </a:solidFill>
                <a:latin typeface="Calibri"/>
                <a:ea typeface="+mn-ea"/>
                <a:cs typeface="+mn-cs"/>
              </a:rPr>
              <a:t>Production Coordinator</a:t>
            </a:r>
          </a:p>
          <a:p>
            <a:pPr algn="ctr" defTabSz="457200" fontAlgn="auto">
              <a:spcBef>
                <a:spcPts val="0"/>
              </a:spcBef>
              <a:spcAft>
                <a:spcPts val="0"/>
              </a:spcAft>
            </a:pPr>
            <a:r>
              <a:rPr lang="en-US" sz="1800" dirty="0">
                <a:solidFill>
                  <a:prstClr val="black"/>
                </a:solidFill>
                <a:latin typeface="Calibri"/>
                <a:ea typeface="+mn-ea"/>
                <a:cs typeface="+mn-cs"/>
              </a:rPr>
              <a:t>Project </a:t>
            </a:r>
            <a:r>
              <a:rPr lang="en-US" sz="1800" dirty="0" smtClean="0">
                <a:solidFill>
                  <a:prstClr val="black"/>
                </a:solidFill>
                <a:latin typeface="Calibri"/>
                <a:ea typeface="+mn-ea"/>
                <a:cs typeface="+mn-cs"/>
              </a:rPr>
              <a:t>Manager</a:t>
            </a:r>
          </a:p>
          <a:p>
            <a:pPr algn="ctr" defTabSz="457200" fontAlgn="auto">
              <a:spcBef>
                <a:spcPts val="0"/>
              </a:spcBef>
              <a:spcAft>
                <a:spcPts val="0"/>
              </a:spcAft>
            </a:pPr>
            <a:r>
              <a:rPr lang="en-US" sz="1800" dirty="0" smtClean="0">
                <a:solidFill>
                  <a:prstClr val="black"/>
                </a:solidFill>
                <a:latin typeface="Calibri"/>
                <a:ea typeface="+mn-ea"/>
                <a:cs typeface="+mn-cs"/>
              </a:rPr>
              <a:t>Security</a:t>
            </a:r>
          </a:p>
          <a:p>
            <a:pPr algn="ctr" defTabSz="457200" fontAlgn="auto">
              <a:spcBef>
                <a:spcPts val="0"/>
              </a:spcBef>
              <a:spcAft>
                <a:spcPts val="0"/>
              </a:spcAft>
            </a:pPr>
            <a:r>
              <a:rPr lang="en-US" sz="1800" dirty="0" smtClean="0">
                <a:solidFill>
                  <a:prstClr val="black"/>
                </a:solidFill>
                <a:latin typeface="Calibri"/>
                <a:ea typeface="+mn-ea"/>
                <a:cs typeface="+mn-cs"/>
              </a:rPr>
              <a:t>Software</a:t>
            </a:r>
          </a:p>
          <a:p>
            <a:pPr algn="ctr" defTabSz="457200" fontAlgn="auto">
              <a:spcBef>
                <a:spcPts val="0"/>
              </a:spcBef>
              <a:spcAft>
                <a:spcPts val="0"/>
              </a:spcAft>
            </a:pPr>
            <a:r>
              <a:rPr lang="en-US" sz="1800" dirty="0" smtClean="0">
                <a:solidFill>
                  <a:prstClr val="black"/>
                </a:solidFill>
                <a:latin typeface="Calibri"/>
                <a:ea typeface="+mn-ea"/>
                <a:cs typeface="+mn-cs"/>
              </a:rPr>
              <a:t>Technology</a:t>
            </a:r>
          </a:p>
          <a:p>
            <a:pPr algn="ctr" defTabSz="457200" fontAlgn="auto">
              <a:spcBef>
                <a:spcPts val="0"/>
              </a:spcBef>
              <a:spcAft>
                <a:spcPts val="0"/>
              </a:spcAft>
            </a:pPr>
            <a:r>
              <a:rPr lang="en-US" sz="1800" dirty="0" smtClean="0">
                <a:solidFill>
                  <a:prstClr val="black"/>
                </a:solidFill>
                <a:latin typeface="Calibri"/>
                <a:ea typeface="+mn-ea"/>
                <a:cs typeface="+mn-cs"/>
              </a:rPr>
              <a:t>User Support</a:t>
            </a:r>
          </a:p>
          <a:p>
            <a:pPr algn="ctr" defTabSz="457200" fontAlgn="auto">
              <a:spcBef>
                <a:spcPts val="0"/>
              </a:spcBef>
              <a:spcAft>
                <a:spcPts val="0"/>
              </a:spcAft>
            </a:pPr>
            <a:r>
              <a:rPr lang="en-US" sz="1800" dirty="0" smtClean="0">
                <a:solidFill>
                  <a:prstClr val="black"/>
                </a:solidFill>
                <a:latin typeface="Calibri"/>
                <a:ea typeface="+mn-ea"/>
                <a:cs typeface="+mn-cs"/>
              </a:rPr>
              <a:t>Operations</a:t>
            </a:r>
          </a:p>
          <a:p>
            <a:pPr algn="ctr" defTabSz="457200" fontAlgn="auto">
              <a:spcBef>
                <a:spcPts val="0"/>
              </a:spcBef>
              <a:spcAft>
                <a:spcPts val="0"/>
              </a:spcAft>
            </a:pPr>
            <a:r>
              <a:rPr lang="en-US" sz="1800" dirty="0" smtClean="0">
                <a:solidFill>
                  <a:prstClr val="black"/>
                </a:solidFill>
                <a:latin typeface="Calibri"/>
                <a:ea typeface="+mn-ea"/>
                <a:cs typeface="+mn-cs"/>
              </a:rPr>
              <a:t>Resources Manager</a:t>
            </a:r>
          </a:p>
          <a:p>
            <a:pPr algn="ctr" defTabSz="457200" fontAlgn="auto">
              <a:spcBef>
                <a:spcPts val="0"/>
              </a:spcBef>
              <a:spcAft>
                <a:spcPts val="0"/>
              </a:spcAft>
            </a:pPr>
            <a:r>
              <a:rPr lang="en-US" sz="1800" dirty="0" smtClean="0">
                <a:solidFill>
                  <a:prstClr val="black"/>
                </a:solidFill>
                <a:latin typeface="Calibri"/>
                <a:ea typeface="+mn-ea"/>
                <a:cs typeface="+mn-cs"/>
              </a:rPr>
              <a:t>Council Co-Chairs (Ex-officio)</a:t>
            </a:r>
          </a:p>
          <a:p>
            <a:pPr algn="ctr" defTabSz="457200" fontAlgn="auto">
              <a:spcBef>
                <a:spcPts val="0"/>
              </a:spcBef>
              <a:spcAft>
                <a:spcPts val="0"/>
              </a:spcAft>
            </a:pPr>
            <a:r>
              <a:rPr lang="en-US" sz="1800" dirty="0" smtClean="0">
                <a:solidFill>
                  <a:prstClr val="black"/>
                </a:solidFill>
                <a:latin typeface="Calibri"/>
                <a:ea typeface="+mn-ea"/>
                <a:cs typeface="+mn-cs"/>
              </a:rPr>
              <a:t> </a:t>
            </a:r>
          </a:p>
        </p:txBody>
      </p:sp>
      <p:sp>
        <p:nvSpPr>
          <p:cNvPr id="16391" name="Rectangle 12"/>
          <p:cNvSpPr>
            <a:spLocks noChangeArrowheads="1"/>
          </p:cNvSpPr>
          <p:nvPr/>
        </p:nvSpPr>
        <p:spPr bwMode="auto">
          <a:xfrm>
            <a:off x="3100503" y="228600"/>
            <a:ext cx="2819400" cy="304800"/>
          </a:xfrm>
          <a:prstGeom prst="rect">
            <a:avLst/>
          </a:prstGeom>
          <a:solidFill>
            <a:srgbClr val="FCFF69"/>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b="1" dirty="0" smtClean="0">
                <a:solidFill>
                  <a:prstClr val="black"/>
                </a:solidFill>
                <a:latin typeface="Calibri"/>
                <a:ea typeface="+mn-ea"/>
                <a:cs typeface="+mn-cs"/>
              </a:rPr>
              <a:t>Scientific Advisory </a:t>
            </a:r>
            <a:r>
              <a:rPr lang="en-US" sz="1800" b="1" dirty="0">
                <a:solidFill>
                  <a:prstClr val="black"/>
                </a:solidFill>
                <a:latin typeface="Calibri"/>
                <a:ea typeface="+mn-ea"/>
                <a:cs typeface="+mn-cs"/>
              </a:rPr>
              <a:t>Group</a:t>
            </a:r>
            <a:endParaRPr lang="en-US" sz="1800" i="1"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92" name="Rectangle 14"/>
          <p:cNvSpPr>
            <a:spLocks noChangeArrowheads="1"/>
          </p:cNvSpPr>
          <p:nvPr/>
        </p:nvSpPr>
        <p:spPr bwMode="auto">
          <a:xfrm>
            <a:off x="3100503" y="847614"/>
            <a:ext cx="1764313"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a:solidFill>
                  <a:prstClr val="black"/>
                </a:solidFill>
                <a:latin typeface="Calibri"/>
                <a:ea typeface="+mn-ea"/>
                <a:cs typeface="+mn-cs"/>
              </a:rPr>
              <a:t>OSG Consortium</a:t>
            </a:r>
          </a:p>
        </p:txBody>
      </p:sp>
      <p:sp>
        <p:nvSpPr>
          <p:cNvPr id="16394" name="Line 18"/>
          <p:cNvSpPr>
            <a:spLocks noChangeShapeType="1"/>
          </p:cNvSpPr>
          <p:nvPr/>
        </p:nvSpPr>
        <p:spPr bwMode="auto">
          <a:xfrm flipV="1">
            <a:off x="8048625" y="739774"/>
            <a:ext cx="14288" cy="1317625"/>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95" name="Oval 16"/>
          <p:cNvSpPr>
            <a:spLocks noChangeArrowheads="1"/>
          </p:cNvSpPr>
          <p:nvPr/>
        </p:nvSpPr>
        <p:spPr bwMode="auto">
          <a:xfrm>
            <a:off x="2971800" y="2349689"/>
            <a:ext cx="2362200" cy="1219200"/>
          </a:xfrm>
          <a:prstGeom prst="ellipse">
            <a:avLst/>
          </a:prstGeom>
          <a:gradFill rotWithShape="0">
            <a:gsLst>
              <a:gs pos="0">
                <a:srgbClr val="ACBEFF"/>
              </a:gs>
              <a:gs pos="100000">
                <a:srgbClr val="FFFB6F"/>
              </a:gs>
            </a:gsLst>
            <a:lin ang="5400000" scaled="1"/>
          </a:gradFill>
          <a:ln w="9525">
            <a:solidFill>
              <a:schemeClr val="tx1"/>
            </a:solidFill>
            <a:round/>
            <a:headEnd/>
            <a:tailEnd/>
          </a:ln>
        </p:spPr>
        <p:txBody>
          <a:bodyPr wrap="none" anchor="ctr">
            <a:prstTxWarp prst="textNoShape">
              <a:avLst/>
            </a:prstTxWarp>
          </a:bodyPr>
          <a:lstStyle/>
          <a:p>
            <a:pPr algn="ctr" defTabSz="457200" fontAlgn="auto">
              <a:spcBef>
                <a:spcPts val="0"/>
              </a:spcBef>
              <a:spcAft>
                <a:spcPts val="0"/>
              </a:spcAft>
            </a:pPr>
            <a:r>
              <a:rPr lang="en-US" sz="1800" b="1" dirty="0">
                <a:solidFill>
                  <a:prstClr val="black"/>
                </a:solidFill>
                <a:latin typeface="Calibri"/>
                <a:ea typeface="+mn-ea"/>
                <a:cs typeface="+mn-cs"/>
              </a:rPr>
              <a:t>Projects</a:t>
            </a:r>
          </a:p>
          <a:p>
            <a:pPr algn="ctr" defTabSz="457200" fontAlgn="auto">
              <a:spcBef>
                <a:spcPts val="0"/>
              </a:spcBef>
              <a:spcAft>
                <a:spcPts val="0"/>
              </a:spcAft>
            </a:pPr>
            <a:r>
              <a:rPr lang="en-US" sz="1800" dirty="0">
                <a:solidFill>
                  <a:prstClr val="black"/>
                </a:solidFill>
                <a:latin typeface="Calibri"/>
                <a:ea typeface="+mn-ea"/>
                <a:cs typeface="+mn-cs"/>
              </a:rPr>
              <a:t>Project Managers</a:t>
            </a: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dirty="0" smtClean="0">
                <a:solidFill>
                  <a:prstClr val="black"/>
                </a:solidFill>
                <a:latin typeface="Calibri"/>
                <a:ea typeface="+mn-ea"/>
                <a:cs typeface="+mn-cs"/>
              </a:rPr>
              <a:t>Satellite  </a:t>
            </a:r>
            <a:r>
              <a:rPr lang="en-US" sz="1800" dirty="0">
                <a:solidFill>
                  <a:prstClr val="black"/>
                </a:solidFill>
                <a:latin typeface="Calibri"/>
                <a:ea typeface="+mn-ea"/>
                <a:cs typeface="+mn-cs"/>
              </a:rPr>
              <a:t>Managers</a:t>
            </a:r>
          </a:p>
        </p:txBody>
      </p:sp>
      <p:sp>
        <p:nvSpPr>
          <p:cNvPr id="16396" name="Line 17"/>
          <p:cNvSpPr>
            <a:spLocks noChangeShapeType="1"/>
          </p:cNvSpPr>
          <p:nvPr/>
        </p:nvSpPr>
        <p:spPr bwMode="auto">
          <a:xfrm flipV="1">
            <a:off x="7072313" y="1662113"/>
            <a:ext cx="0" cy="381000"/>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97" name="Rectangle 13"/>
          <p:cNvSpPr>
            <a:spLocks noChangeArrowheads="1"/>
          </p:cNvSpPr>
          <p:nvPr/>
        </p:nvSpPr>
        <p:spPr bwMode="auto">
          <a:xfrm>
            <a:off x="5919904" y="1171575"/>
            <a:ext cx="2017596" cy="490538"/>
          </a:xfrm>
          <a:prstGeom prst="rect">
            <a:avLst/>
          </a:prstGeom>
          <a:solidFill>
            <a:srgbClr val="FCFF69"/>
          </a:soli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a:solidFill>
                <a:prstClr val="black"/>
              </a:solidFill>
              <a:latin typeface="Calibri"/>
              <a:ea typeface="+mn-ea"/>
              <a:cs typeface="+mn-cs"/>
            </a:endParaRPr>
          </a:p>
          <a:p>
            <a:pPr algn="ctr" defTabSz="457200" fontAlgn="auto">
              <a:spcBef>
                <a:spcPts val="0"/>
              </a:spcBef>
              <a:spcAft>
                <a:spcPts val="0"/>
              </a:spcAft>
            </a:pPr>
            <a:r>
              <a:rPr lang="en-US" sz="1800" b="1" dirty="0">
                <a:solidFill>
                  <a:prstClr val="black"/>
                </a:solidFill>
                <a:latin typeface="Calibri"/>
                <a:ea typeface="+mn-ea"/>
                <a:cs typeface="+mn-cs"/>
              </a:rPr>
              <a:t>OSG Council</a:t>
            </a:r>
          </a:p>
          <a:p>
            <a:pPr algn="ctr" defTabSz="457200" fontAlgn="auto">
              <a:spcBef>
                <a:spcPts val="0"/>
              </a:spcBef>
              <a:spcAft>
                <a:spcPts val="0"/>
              </a:spcAft>
            </a:pPr>
            <a:r>
              <a:rPr lang="en-US" sz="1800" dirty="0">
                <a:solidFill>
                  <a:prstClr val="black"/>
                </a:solidFill>
                <a:latin typeface="Calibri"/>
                <a:ea typeface="+mn-ea"/>
                <a:cs typeface="+mn-cs"/>
              </a:rPr>
              <a:t>Council Chair</a:t>
            </a: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398" name="Line 20"/>
          <p:cNvSpPr>
            <a:spLocks noChangeShapeType="1"/>
          </p:cNvSpPr>
          <p:nvPr/>
        </p:nvSpPr>
        <p:spPr bwMode="auto">
          <a:xfrm>
            <a:off x="5334000" y="2982203"/>
            <a:ext cx="422415" cy="206922"/>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399" name="Line 22"/>
          <p:cNvSpPr>
            <a:spLocks noChangeShapeType="1"/>
          </p:cNvSpPr>
          <p:nvPr/>
        </p:nvSpPr>
        <p:spPr bwMode="auto">
          <a:xfrm flipV="1">
            <a:off x="614181" y="5940802"/>
            <a:ext cx="304800" cy="0"/>
          </a:xfrm>
          <a:prstGeom prst="line">
            <a:avLst/>
          </a:prstGeom>
          <a:noFill/>
          <a:ln w="28575">
            <a:solidFill>
              <a:schemeClr val="tx1"/>
            </a:solidFill>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00" name="Line 23"/>
          <p:cNvSpPr>
            <a:spLocks noChangeShapeType="1"/>
          </p:cNvSpPr>
          <p:nvPr/>
        </p:nvSpPr>
        <p:spPr bwMode="auto">
          <a:xfrm>
            <a:off x="147555" y="6201960"/>
            <a:ext cx="7620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05" name="Text Box 33"/>
          <p:cNvSpPr txBox="1">
            <a:spLocks noChangeArrowheads="1"/>
          </p:cNvSpPr>
          <p:nvPr/>
        </p:nvSpPr>
        <p:spPr bwMode="auto">
          <a:xfrm>
            <a:off x="909555" y="5788402"/>
            <a:ext cx="1582484"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a:solidFill>
                  <a:prstClr val="black"/>
                </a:solidFill>
                <a:latin typeface="Calibri"/>
                <a:ea typeface="+mn-ea"/>
                <a:cs typeface="+mn-cs"/>
              </a:rPr>
              <a:t>Line Reporting</a:t>
            </a:r>
          </a:p>
        </p:txBody>
      </p:sp>
      <p:sp>
        <p:nvSpPr>
          <p:cNvPr id="16406" name="Text Box 34"/>
          <p:cNvSpPr txBox="1">
            <a:spLocks noChangeArrowheads="1"/>
          </p:cNvSpPr>
          <p:nvPr/>
        </p:nvSpPr>
        <p:spPr bwMode="auto">
          <a:xfrm>
            <a:off x="926962" y="6340459"/>
            <a:ext cx="1031051"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smtClean="0">
                <a:solidFill>
                  <a:prstClr val="black"/>
                </a:solidFill>
                <a:latin typeface="Calibri"/>
                <a:ea typeface="+mn-ea"/>
                <a:cs typeface="+mn-cs"/>
              </a:rPr>
              <a:t>Advisory</a:t>
            </a:r>
            <a:endParaRPr lang="en-US" sz="1800" dirty="0">
              <a:solidFill>
                <a:prstClr val="black"/>
              </a:solidFill>
              <a:latin typeface="Calibri"/>
              <a:ea typeface="+mn-ea"/>
              <a:cs typeface="+mn-cs"/>
            </a:endParaRPr>
          </a:p>
        </p:txBody>
      </p:sp>
      <p:sp>
        <p:nvSpPr>
          <p:cNvPr id="16407" name="Text Box 35"/>
          <p:cNvSpPr txBox="1">
            <a:spLocks noChangeArrowheads="1"/>
          </p:cNvSpPr>
          <p:nvPr/>
        </p:nvSpPr>
        <p:spPr bwMode="auto">
          <a:xfrm>
            <a:off x="919908" y="6063460"/>
            <a:ext cx="1428596"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smtClean="0">
                <a:solidFill>
                  <a:prstClr val="black"/>
                </a:solidFill>
                <a:latin typeface="Calibri"/>
                <a:ea typeface="+mn-ea"/>
                <a:cs typeface="+mn-cs"/>
              </a:rPr>
              <a:t>Contributory</a:t>
            </a:r>
            <a:endParaRPr lang="en-US" sz="1800" dirty="0">
              <a:solidFill>
                <a:prstClr val="black"/>
              </a:solidFill>
              <a:latin typeface="Calibri"/>
              <a:ea typeface="+mn-ea"/>
              <a:cs typeface="+mn-cs"/>
            </a:endParaRPr>
          </a:p>
        </p:txBody>
      </p:sp>
      <p:sp>
        <p:nvSpPr>
          <p:cNvPr id="16408" name="Line 38"/>
          <p:cNvSpPr>
            <a:spLocks noChangeShapeType="1"/>
          </p:cNvSpPr>
          <p:nvPr/>
        </p:nvSpPr>
        <p:spPr bwMode="auto">
          <a:xfrm>
            <a:off x="5351464" y="533401"/>
            <a:ext cx="568440" cy="638174"/>
          </a:xfrm>
          <a:prstGeom prst="line">
            <a:avLst/>
          </a:prstGeom>
          <a:noFill/>
          <a:ln w="38100">
            <a:solidFill>
              <a:schemeClr val="tx1"/>
            </a:solidFill>
            <a:prstDash val="sysDot"/>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09" name="Line 39"/>
          <p:cNvSpPr>
            <a:spLocks noChangeShapeType="1"/>
          </p:cNvSpPr>
          <p:nvPr/>
        </p:nvSpPr>
        <p:spPr bwMode="auto">
          <a:xfrm>
            <a:off x="347481" y="6494348"/>
            <a:ext cx="533400" cy="0"/>
          </a:xfrm>
          <a:prstGeom prst="line">
            <a:avLst/>
          </a:prstGeom>
          <a:noFill/>
          <a:ln w="38100">
            <a:solidFill>
              <a:schemeClr val="tx1"/>
            </a:solidFill>
            <a:prstDash val="sysDot"/>
            <a:round/>
            <a:headEn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11" name="Line 28"/>
          <p:cNvSpPr>
            <a:spLocks noChangeShapeType="1"/>
          </p:cNvSpPr>
          <p:nvPr/>
        </p:nvSpPr>
        <p:spPr bwMode="auto">
          <a:xfrm>
            <a:off x="2376471" y="4206428"/>
            <a:ext cx="5334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15" name="Rectangle 10"/>
          <p:cNvSpPr>
            <a:spLocks noChangeArrowheads="1"/>
          </p:cNvSpPr>
          <p:nvPr/>
        </p:nvSpPr>
        <p:spPr bwMode="auto">
          <a:xfrm>
            <a:off x="2957995" y="4628507"/>
            <a:ext cx="2379663" cy="578493"/>
          </a:xfrm>
          <a:prstGeom prst="rect">
            <a:avLst/>
          </a:prstGeom>
          <a:gradFill flip="none" rotWithShape="1">
            <a:gsLst>
              <a:gs pos="0">
                <a:srgbClr val="ACBEFF"/>
              </a:gs>
              <a:gs pos="100000">
                <a:srgbClr val="FFFF00"/>
              </a:gs>
            </a:gsLst>
            <a:lin ang="5400000" scaled="0"/>
            <a:tileRect/>
          </a:gra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endParaRPr lang="en-US" sz="1800" dirty="0" smtClean="0">
              <a:solidFill>
                <a:prstClr val="black"/>
              </a:solidFill>
              <a:latin typeface="Calibri"/>
              <a:ea typeface="+mn-ea"/>
              <a:cs typeface="+mn-cs"/>
            </a:endParaRPr>
          </a:p>
          <a:p>
            <a:pPr algn="ctr" defTabSz="457200" fontAlgn="auto">
              <a:spcBef>
                <a:spcPts val="0"/>
              </a:spcBef>
              <a:spcAft>
                <a:spcPts val="0"/>
              </a:spcAft>
            </a:pPr>
            <a:r>
              <a:rPr lang="en-US" sz="1800" i="1" dirty="0" smtClean="0">
                <a:solidFill>
                  <a:prstClr val="black"/>
                </a:solidFill>
                <a:latin typeface="Calibri"/>
                <a:ea typeface="+mn-ea"/>
                <a:cs typeface="+mn-cs"/>
              </a:rPr>
              <a:t>Communities</a:t>
            </a:r>
            <a:endParaRPr lang="en-US" sz="1800" i="1" dirty="0">
              <a:solidFill>
                <a:prstClr val="black"/>
              </a:solidFill>
              <a:latin typeface="Calibri"/>
              <a:ea typeface="+mn-ea"/>
              <a:cs typeface="+mn-cs"/>
            </a:endParaRPr>
          </a:p>
          <a:p>
            <a:pPr algn="ctr" defTabSz="457200" fontAlgn="auto">
              <a:spcBef>
                <a:spcPts val="0"/>
              </a:spcBef>
              <a:spcAft>
                <a:spcPts val="0"/>
              </a:spcAft>
            </a:pPr>
            <a:endParaRPr lang="en-US" sz="1800" dirty="0">
              <a:solidFill>
                <a:prstClr val="black"/>
              </a:solidFill>
              <a:latin typeface="Calibri"/>
              <a:ea typeface="+mn-ea"/>
              <a:cs typeface="+mn-cs"/>
            </a:endParaRPr>
          </a:p>
        </p:txBody>
      </p:sp>
      <p:sp>
        <p:nvSpPr>
          <p:cNvPr id="16416" name="Line 28"/>
          <p:cNvSpPr>
            <a:spLocks noChangeShapeType="1"/>
          </p:cNvSpPr>
          <p:nvPr/>
        </p:nvSpPr>
        <p:spPr bwMode="auto">
          <a:xfrm flipV="1">
            <a:off x="5257800" y="4229100"/>
            <a:ext cx="533400" cy="10434"/>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16417" name="Line 28"/>
          <p:cNvSpPr>
            <a:spLocks noChangeShapeType="1"/>
          </p:cNvSpPr>
          <p:nvPr/>
        </p:nvSpPr>
        <p:spPr bwMode="auto">
          <a:xfrm>
            <a:off x="2376472" y="4849456"/>
            <a:ext cx="5334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37" name="Line 28"/>
          <p:cNvSpPr>
            <a:spLocks noChangeShapeType="1"/>
          </p:cNvSpPr>
          <p:nvPr/>
        </p:nvSpPr>
        <p:spPr bwMode="auto">
          <a:xfrm flipV="1">
            <a:off x="2362200" y="1428417"/>
            <a:ext cx="3557704"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38" name="Rectangle 10"/>
          <p:cNvSpPr>
            <a:spLocks noChangeArrowheads="1"/>
          </p:cNvSpPr>
          <p:nvPr/>
        </p:nvSpPr>
        <p:spPr bwMode="auto">
          <a:xfrm>
            <a:off x="2909871" y="3956065"/>
            <a:ext cx="2379663" cy="461963"/>
          </a:xfrm>
          <a:prstGeom prst="rect">
            <a:avLst/>
          </a:prstGeom>
          <a:gradFill flip="none" rotWithShape="1">
            <a:gsLst>
              <a:gs pos="0">
                <a:srgbClr val="ACBEFF"/>
              </a:gs>
              <a:gs pos="100000">
                <a:srgbClr val="FFFF00"/>
              </a:gs>
            </a:gsLst>
            <a:lin ang="5400000" scaled="0"/>
            <a:tileRect/>
          </a:gradFill>
          <a:ln w="9525">
            <a:solidFill>
              <a:schemeClr val="tx1"/>
            </a:solidFill>
            <a:miter lim="800000"/>
            <a:headEnd/>
            <a:tailEnd/>
          </a:ln>
        </p:spPr>
        <p:txBody>
          <a:bodyPr wrap="none" anchor="ctr">
            <a:prstTxWarp prst="textNoShape">
              <a:avLst/>
            </a:prstTxWarp>
          </a:bodyPr>
          <a:lstStyle/>
          <a:p>
            <a:pPr algn="ctr" defTabSz="457200" fontAlgn="auto">
              <a:spcBef>
                <a:spcPts val="0"/>
              </a:spcBef>
              <a:spcAft>
                <a:spcPts val="0"/>
              </a:spcAft>
            </a:pPr>
            <a:r>
              <a:rPr lang="en-US" sz="1800" i="1" dirty="0" smtClean="0">
                <a:solidFill>
                  <a:prstClr val="black"/>
                </a:solidFill>
                <a:latin typeface="Calibri"/>
                <a:ea typeface="+mn-ea"/>
                <a:cs typeface="+mn-cs"/>
              </a:rPr>
              <a:t>Technologies &amp; Software</a:t>
            </a:r>
            <a:endParaRPr lang="en-US" sz="1800" dirty="0">
              <a:solidFill>
                <a:prstClr val="black"/>
              </a:solidFill>
              <a:latin typeface="Calibri"/>
              <a:ea typeface="+mn-ea"/>
              <a:cs typeface="+mn-cs"/>
            </a:endParaRPr>
          </a:p>
        </p:txBody>
      </p:sp>
      <p:sp>
        <p:nvSpPr>
          <p:cNvPr id="41" name="Line 28"/>
          <p:cNvSpPr>
            <a:spLocks noChangeShapeType="1"/>
          </p:cNvSpPr>
          <p:nvPr/>
        </p:nvSpPr>
        <p:spPr bwMode="auto">
          <a:xfrm>
            <a:off x="2492039" y="2982201"/>
            <a:ext cx="510725" cy="1"/>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44" name="Rectangle 14"/>
          <p:cNvSpPr>
            <a:spLocks noChangeArrowheads="1"/>
          </p:cNvSpPr>
          <p:nvPr/>
        </p:nvSpPr>
        <p:spPr bwMode="auto">
          <a:xfrm>
            <a:off x="614181" y="225623"/>
            <a:ext cx="1659429" cy="369332"/>
          </a:xfrm>
          <a:prstGeom prst="rect">
            <a:avLst/>
          </a:prstGeom>
          <a:noFill/>
          <a:ln w="9525">
            <a:noFill/>
            <a:miter lim="800000"/>
            <a:headEnd/>
            <a:tailEnd/>
          </a:ln>
        </p:spPr>
        <p:txBody>
          <a:bodyPr wrap="none">
            <a:prstTxWarp prst="textNoShape">
              <a:avLst/>
            </a:prstTxWarp>
            <a:spAutoFit/>
          </a:bodyPr>
          <a:lstStyle/>
          <a:p>
            <a:pPr defTabSz="457200" fontAlgn="auto">
              <a:spcBef>
                <a:spcPts val="0"/>
              </a:spcBef>
              <a:spcAft>
                <a:spcPts val="0"/>
              </a:spcAft>
            </a:pPr>
            <a:r>
              <a:rPr lang="en-US" sz="1800" b="1" dirty="0" smtClean="0">
                <a:solidFill>
                  <a:prstClr val="black"/>
                </a:solidFill>
                <a:latin typeface="Calibri"/>
                <a:ea typeface="+mn-ea"/>
                <a:cs typeface="+mn-cs"/>
              </a:rPr>
              <a:t>OSG 2011-2016</a:t>
            </a:r>
            <a:endParaRPr lang="en-US" sz="1800" b="1" dirty="0">
              <a:solidFill>
                <a:prstClr val="black"/>
              </a:solidFill>
              <a:latin typeface="Calibri"/>
              <a:ea typeface="+mn-ea"/>
              <a:cs typeface="+mn-cs"/>
            </a:endParaRPr>
          </a:p>
        </p:txBody>
      </p:sp>
      <p:sp>
        <p:nvSpPr>
          <p:cNvPr id="49" name="Line 28"/>
          <p:cNvSpPr>
            <a:spLocks noChangeShapeType="1"/>
          </p:cNvSpPr>
          <p:nvPr/>
        </p:nvSpPr>
        <p:spPr bwMode="auto">
          <a:xfrm>
            <a:off x="5299215" y="4849456"/>
            <a:ext cx="457200" cy="0"/>
          </a:xfrm>
          <a:prstGeom prst="line">
            <a:avLst/>
          </a:prstGeom>
          <a:noFill/>
          <a:ln w="38100">
            <a:solidFill>
              <a:schemeClr val="tx1"/>
            </a:solidFill>
            <a:prstDash val="dash"/>
            <a:round/>
            <a:headEnd type="triangle" w="med" len="med"/>
            <a:tailEnd type="triangle" w="med" len="med"/>
          </a:ln>
        </p:spPr>
        <p:txBody>
          <a:bodyPr wrap="none" anchor="ctr">
            <a:prstTxWarp prst="textNoShape">
              <a:avLst/>
            </a:prstTxWarp>
          </a:bodyPr>
          <a:lstStyle/>
          <a:p>
            <a:pPr defTabSz="457200" fontAlgn="auto">
              <a:spcBef>
                <a:spcPts val="0"/>
              </a:spcBef>
              <a:spcAft>
                <a:spcPts val="0"/>
              </a:spcAft>
            </a:pPr>
            <a:endParaRPr lang="en-US" sz="1800">
              <a:solidFill>
                <a:prstClr val="black"/>
              </a:solidFill>
              <a:latin typeface="Calibri"/>
              <a:ea typeface="+mn-ea"/>
              <a:cs typeface="+mn-cs"/>
            </a:endParaRPr>
          </a:p>
        </p:txBody>
      </p:sp>
      <p:sp>
        <p:nvSpPr>
          <p:cNvPr id="36" name="Rectangle 35"/>
          <p:cNvSpPr/>
          <p:nvPr/>
        </p:nvSpPr>
        <p:spPr>
          <a:xfrm>
            <a:off x="5919904" y="2895600"/>
            <a:ext cx="2576396" cy="1371600"/>
          </a:xfrm>
          <a:prstGeom prst="rect">
            <a:avLst/>
          </a:prstGeom>
          <a:noFill/>
          <a:ln w="9525" cap="flat" cmpd="sng" algn="ctr">
            <a:solidFill>
              <a:schemeClr val="tx1"/>
            </a:solid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fontAlgn="auto">
              <a:spcBef>
                <a:spcPts val="0"/>
              </a:spcBef>
              <a:spcAft>
                <a:spcPts val="0"/>
              </a:spcAft>
            </a:pPr>
            <a:endParaRPr lang="en-US" sz="1800">
              <a:solidFill>
                <a:prstClr val="white"/>
              </a:solidFill>
              <a:latin typeface="Calibri"/>
            </a:endParaRPr>
          </a:p>
        </p:txBody>
      </p:sp>
      <p:sp>
        <p:nvSpPr>
          <p:cNvPr id="43" name="TextBox 42"/>
          <p:cNvSpPr txBox="1"/>
          <p:nvPr/>
        </p:nvSpPr>
        <p:spPr>
          <a:xfrm>
            <a:off x="6457316" y="6201960"/>
            <a:ext cx="1726104" cy="646331"/>
          </a:xfrm>
          <a:prstGeom prst="rect">
            <a:avLst/>
          </a:prstGeom>
          <a:noFill/>
        </p:spPr>
        <p:txBody>
          <a:bodyPr wrap="none" rtlCol="0">
            <a:spAutoFit/>
          </a:bodyPr>
          <a:lstStyle/>
          <a:p>
            <a:pPr defTabSz="457200" fontAlgn="auto">
              <a:spcBef>
                <a:spcPts val="0"/>
              </a:spcBef>
              <a:spcAft>
                <a:spcPts val="0"/>
              </a:spcAft>
            </a:pPr>
            <a:r>
              <a:rPr lang="en-US" sz="1800" b="1" dirty="0" smtClean="0">
                <a:solidFill>
                  <a:prstClr val="black"/>
                </a:solidFill>
                <a:latin typeface="Calibri"/>
                <a:ea typeface="+mn-ea"/>
                <a:cs typeface="+mn-cs"/>
              </a:rPr>
              <a:t>Executive Board</a:t>
            </a:r>
          </a:p>
          <a:p>
            <a:pPr defTabSz="457200" fontAlgn="auto">
              <a:spcBef>
                <a:spcPts val="0"/>
              </a:spcBef>
              <a:spcAft>
                <a:spcPts val="0"/>
              </a:spcAft>
            </a:pPr>
            <a:endParaRPr lang="en-US" sz="1800" dirty="0">
              <a:solidFill>
                <a:prstClr val="black"/>
              </a:solidFill>
              <a:latin typeface="Calibri"/>
              <a:ea typeface="+mn-ea"/>
              <a:cs typeface="+mn-cs"/>
            </a:endParaRPr>
          </a:p>
        </p:txBody>
      </p:sp>
      <p:sp>
        <p:nvSpPr>
          <p:cNvPr id="39" name="Rectangle 7"/>
          <p:cNvSpPr>
            <a:spLocks noChangeArrowheads="1"/>
          </p:cNvSpPr>
          <p:nvPr/>
        </p:nvSpPr>
        <p:spPr bwMode="auto">
          <a:xfrm>
            <a:off x="6146480" y="2140250"/>
            <a:ext cx="2152700" cy="274639"/>
          </a:xfrm>
          <a:prstGeom prst="rect">
            <a:avLst/>
          </a:prstGeom>
          <a:solidFill>
            <a:srgbClr val="ACBEFF"/>
          </a:solidFill>
          <a:ln w="9525">
            <a:solidFill>
              <a:schemeClr val="tx1"/>
            </a:solidFill>
            <a:miter lim="800000"/>
            <a:headEnd/>
            <a:tailEnd/>
          </a:ln>
        </p:spPr>
        <p:txBody>
          <a:bodyPr wrap="none" tIns="0" bIns="0" anchor="ctr">
            <a:prstTxWarp prst="textNoShape">
              <a:avLst/>
            </a:prstTxWarp>
          </a:bodyPr>
          <a:lstStyle/>
          <a:p>
            <a:pPr algn="ctr" defTabSz="457200" fontAlgn="auto">
              <a:spcBef>
                <a:spcPts val="0"/>
              </a:spcBef>
              <a:spcAft>
                <a:spcPts val="0"/>
              </a:spcAft>
            </a:pPr>
            <a:r>
              <a:rPr lang="en-US" sz="1800" b="1" dirty="0">
                <a:solidFill>
                  <a:prstClr val="black"/>
                </a:solidFill>
                <a:latin typeface="Calibri"/>
                <a:ea typeface="+mn-ea"/>
                <a:cs typeface="+mn-cs"/>
              </a:rPr>
              <a:t>OSG PI and Co-</a:t>
            </a:r>
            <a:r>
              <a:rPr lang="en-US" sz="1800" b="1" dirty="0" smtClean="0">
                <a:solidFill>
                  <a:prstClr val="black"/>
                </a:solidFill>
                <a:latin typeface="Calibri"/>
                <a:ea typeface="+mn-ea"/>
                <a:cs typeface="+mn-cs"/>
              </a:rPr>
              <a:t>PIs</a:t>
            </a:r>
            <a:endParaRPr lang="en-US" sz="1800" b="1" dirty="0">
              <a:solidFill>
                <a:prstClr val="black"/>
              </a:solidFill>
              <a:latin typeface="Calibri"/>
              <a:ea typeface="+mn-ea"/>
              <a:cs typeface="+mn-cs"/>
            </a:endParaRPr>
          </a:p>
        </p:txBody>
      </p:sp>
      <p:sp>
        <p:nvSpPr>
          <p:cNvPr id="2" name="Slide Number Placeholder 1"/>
          <p:cNvSpPr>
            <a:spLocks noGrp="1"/>
          </p:cNvSpPr>
          <p:nvPr>
            <p:ph type="sldNum" sz="quarter" idx="12"/>
          </p:nvPr>
        </p:nvSpPr>
        <p:spPr/>
        <p:txBody>
          <a:bodyPr/>
          <a:lstStyle/>
          <a:p>
            <a:fld id="{FE406892-413E-7E41-99A9-8DE1D1E81B73}" type="slidenum">
              <a:rPr lang="en-US" smtClean="0">
                <a:solidFill>
                  <a:prstClr val="black">
                    <a:tint val="75000"/>
                  </a:prstClr>
                </a:solidFill>
                <a:latin typeface="Calibri"/>
              </a:rPr>
              <a:pPr/>
              <a:t>45</a:t>
            </a:fld>
            <a:endParaRPr lang="en-US">
              <a:solidFill>
                <a:prstClr val="black">
                  <a:tint val="75000"/>
                </a:prstClr>
              </a:solidFill>
              <a:latin typeface="Calibri"/>
            </a:endParaRPr>
          </a:p>
        </p:txBody>
      </p:sp>
      <p:sp>
        <p:nvSpPr>
          <p:cNvPr id="33" name="TextBox 32"/>
          <p:cNvSpPr txBox="1"/>
          <p:nvPr/>
        </p:nvSpPr>
        <p:spPr>
          <a:xfrm>
            <a:off x="1663700" y="2895600"/>
            <a:ext cx="4889500" cy="830997"/>
          </a:xfrm>
          <a:prstGeom prst="rect">
            <a:avLst/>
          </a:prstGeom>
          <a:solidFill>
            <a:srgbClr val="FFFFFF"/>
          </a:solidFill>
          <a:ln w="57150" cmpd="sng">
            <a:solidFill>
              <a:srgbClr val="FF0000"/>
            </a:solidFill>
          </a:ln>
        </p:spPr>
        <p:txBody>
          <a:bodyPr wrap="square" rtlCol="0">
            <a:spAutoFit/>
          </a:bodyPr>
          <a:lstStyle/>
          <a:p>
            <a:pPr algn="ctr" defTabSz="457200" fontAlgn="auto">
              <a:spcBef>
                <a:spcPts val="0"/>
              </a:spcBef>
              <a:spcAft>
                <a:spcPts val="0"/>
              </a:spcAft>
            </a:pPr>
            <a:r>
              <a:rPr lang="en-US" sz="2400" dirty="0" smtClean="0">
                <a:solidFill>
                  <a:srgbClr val="C70000"/>
                </a:solidFill>
                <a:latin typeface="Calibri"/>
                <a:ea typeface="+mn-ea"/>
                <a:cs typeface="+mn-cs"/>
              </a:rPr>
              <a:t>Time to rework our  model based on the  expanded eco-system ??</a:t>
            </a:r>
            <a:endParaRPr lang="en-US" sz="2400" dirty="0">
              <a:solidFill>
                <a:srgbClr val="C70000"/>
              </a:solidFill>
              <a:latin typeface="Calibri"/>
              <a:ea typeface="+mn-ea"/>
              <a:cs typeface="+mn-cs"/>
            </a:endParaRPr>
          </a:p>
        </p:txBody>
      </p:sp>
    </p:spTree>
    <p:extLst>
      <p:ext uri="{BB962C8B-B14F-4D97-AF65-F5344CB8AC3E}">
        <p14:creationId xmlns:p14="http://schemas.microsoft.com/office/powerpoint/2010/main" val="743120051"/>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3"/>
          <p:cNvSpPr>
            <a:spLocks noGrp="1" noChangeArrowheads="1"/>
          </p:cNvSpPr>
          <p:nvPr>
            <p:ph type="subTitle" idx="1"/>
          </p:nvPr>
        </p:nvSpPr>
        <p:spPr>
          <a:xfrm>
            <a:off x="469900" y="4276725"/>
            <a:ext cx="8128000" cy="1412875"/>
          </a:xfrm>
        </p:spPr>
        <p:txBody>
          <a:bodyPr/>
          <a:lstStyle/>
          <a:p>
            <a:pPr eaLnBrk="1" hangingPunct="1">
              <a:buFont typeface="Times"/>
              <a:buNone/>
            </a:pPr>
            <a:endParaRPr lang="en-US" dirty="0" smtClean="0"/>
          </a:p>
          <a:p>
            <a:pPr eaLnBrk="1" hangingPunct="1">
              <a:buFont typeface="Times"/>
              <a:buNone/>
            </a:pPr>
            <a:endParaRPr lang="en-US" sz="1800" dirty="0" smtClean="0"/>
          </a:p>
        </p:txBody>
      </p:sp>
      <p:sp>
        <p:nvSpPr>
          <p:cNvPr id="496644" name="Rectangle 4"/>
          <p:cNvSpPr>
            <a:spLocks noChangeArrowheads="1"/>
          </p:cNvSpPr>
          <p:nvPr/>
        </p:nvSpPr>
        <p:spPr bwMode="auto">
          <a:xfrm>
            <a:off x="762000" y="4016375"/>
            <a:ext cx="7772400" cy="1063625"/>
          </a:xfrm>
          <a:prstGeom prst="rect">
            <a:avLst/>
          </a:prstGeom>
          <a:noFill/>
          <a:ln w="9525">
            <a:noFill/>
            <a:miter lim="800000"/>
            <a:headEnd/>
            <a:tailEnd/>
          </a:ln>
          <a:effectLst/>
        </p:spPr>
        <p:txBody>
          <a:bodyPr anchor="ctr"/>
          <a:lstStyle/>
          <a:p>
            <a:pPr algn="ctr">
              <a:defRPr/>
            </a:pPr>
            <a: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t/>
            </a:r>
            <a:b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br>
            <a:endPar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endParaRPr>
          </a:p>
        </p:txBody>
      </p:sp>
      <p:sp>
        <p:nvSpPr>
          <p:cNvPr id="496647" name="Rectangle 7"/>
          <p:cNvSpPr>
            <a:spLocks noGrp="1" noChangeArrowheads="1"/>
          </p:cNvSpPr>
          <p:nvPr>
            <p:ph type="ctrTitle"/>
          </p:nvPr>
        </p:nvSpPr>
        <p:spPr>
          <a:xfrm>
            <a:off x="557213" y="1721289"/>
            <a:ext cx="7772400" cy="4244732"/>
          </a:xfrm>
        </p:spPr>
        <p:txBody>
          <a:bodyPr/>
          <a:lstStyle/>
          <a:p>
            <a:pPr algn="l" eaLnBrk="1" hangingPunct="1">
              <a:defRPr/>
            </a:pPr>
            <a:r>
              <a:rPr lang="en-US" sz="2800" b="1" dirty="0">
                <a:solidFill>
                  <a:srgbClr val="000080"/>
                </a:solidFill>
                <a:effectLst>
                  <a:outerShdw blurRad="38100" dist="38100" dir="2700000" algn="tl">
                    <a:srgbClr val="C0C0C0"/>
                  </a:outerShdw>
                </a:effectLst>
                <a:cs typeface="+mj-cs"/>
              </a:rPr>
              <a:t/>
            </a:r>
            <a:br>
              <a:rPr lang="en-US" sz="2800" b="1" dirty="0">
                <a:solidFill>
                  <a:srgbClr val="000080"/>
                </a:solidFill>
                <a:effectLst>
                  <a:outerShdw blurRad="38100" dist="38100" dir="2700000" algn="tl">
                    <a:srgbClr val="C0C0C0"/>
                  </a:outerShdw>
                </a:effectLst>
                <a:cs typeface="+mj-cs"/>
              </a:rPr>
            </a:br>
            <a:r>
              <a:rPr lang="en-US" sz="2800" b="1" dirty="0" smtClean="0">
                <a:solidFill>
                  <a:srgbClr val="000080"/>
                </a:solidFill>
                <a:effectLst>
                  <a:outerShdw blurRad="38100" dist="38100" dir="2700000" algn="tl">
                    <a:srgbClr val="C0C0C0"/>
                  </a:outerShdw>
                </a:effectLst>
                <a:cs typeface="+mj-cs"/>
              </a:rPr>
              <a:t>  e.g.   </a:t>
            </a:r>
            <a:r>
              <a:rPr lang="en-US" sz="3600" dirty="0" smtClean="0"/>
              <a:t>Assessment Activities</a:t>
            </a:r>
            <a:br>
              <a:rPr lang="en-US" sz="3600" dirty="0" smtClean="0"/>
            </a:br>
            <a:endParaRPr lang="en-US" sz="2400" dirty="0">
              <a:latin typeface="+mn-lt"/>
              <a:cs typeface="+mj-cs"/>
            </a:endParaRPr>
          </a:p>
        </p:txBody>
      </p:sp>
    </p:spTree>
    <p:extLst>
      <p:ext uri="{BB962C8B-B14F-4D97-AF65-F5344CB8AC3E}">
        <p14:creationId xmlns:p14="http://schemas.microsoft.com/office/powerpoint/2010/main" val="2606181885"/>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3"/>
          <p:cNvSpPr>
            <a:spLocks noGrp="1" noChangeArrowheads="1"/>
          </p:cNvSpPr>
          <p:nvPr>
            <p:ph type="subTitle" idx="1"/>
          </p:nvPr>
        </p:nvSpPr>
        <p:spPr>
          <a:xfrm>
            <a:off x="469900" y="4276725"/>
            <a:ext cx="8128000" cy="1412875"/>
          </a:xfrm>
        </p:spPr>
        <p:txBody>
          <a:bodyPr/>
          <a:lstStyle/>
          <a:p>
            <a:pPr eaLnBrk="1" hangingPunct="1">
              <a:buFont typeface="Times"/>
              <a:buNone/>
            </a:pPr>
            <a:endParaRPr lang="en-US" dirty="0" smtClean="0"/>
          </a:p>
          <a:p>
            <a:pPr eaLnBrk="1" hangingPunct="1">
              <a:buFont typeface="Times"/>
              <a:buNone/>
            </a:pPr>
            <a:endParaRPr lang="en-US" sz="1800" dirty="0" smtClean="0"/>
          </a:p>
        </p:txBody>
      </p:sp>
      <p:sp>
        <p:nvSpPr>
          <p:cNvPr id="496644" name="Rectangle 4"/>
          <p:cNvSpPr>
            <a:spLocks noChangeArrowheads="1"/>
          </p:cNvSpPr>
          <p:nvPr/>
        </p:nvSpPr>
        <p:spPr bwMode="auto">
          <a:xfrm>
            <a:off x="762000" y="4016375"/>
            <a:ext cx="7772400" cy="1063625"/>
          </a:xfrm>
          <a:prstGeom prst="rect">
            <a:avLst/>
          </a:prstGeom>
          <a:noFill/>
          <a:ln w="9525">
            <a:noFill/>
            <a:miter lim="800000"/>
            <a:headEnd/>
            <a:tailEnd/>
          </a:ln>
          <a:effectLst/>
        </p:spPr>
        <p:txBody>
          <a:bodyPr anchor="ctr"/>
          <a:lstStyle/>
          <a:p>
            <a:pPr algn="ctr">
              <a:defRPr/>
            </a:pPr>
            <a: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t/>
            </a:r>
            <a:b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br>
            <a:endPar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endParaRPr>
          </a:p>
        </p:txBody>
      </p:sp>
      <p:sp>
        <p:nvSpPr>
          <p:cNvPr id="496647" name="Rectangle 7"/>
          <p:cNvSpPr>
            <a:spLocks noGrp="1" noChangeArrowheads="1"/>
          </p:cNvSpPr>
          <p:nvPr>
            <p:ph type="ctrTitle"/>
          </p:nvPr>
        </p:nvSpPr>
        <p:spPr>
          <a:xfrm>
            <a:off x="373413" y="1002693"/>
            <a:ext cx="8586787" cy="5548232"/>
          </a:xfrm>
        </p:spPr>
        <p:txBody>
          <a:bodyPr/>
          <a:lstStyle/>
          <a:p>
            <a:pPr algn="l" eaLnBrk="1" hangingPunct="1">
              <a:defRPr/>
            </a:pPr>
            <a:r>
              <a:rPr lang="en-US" sz="2800" b="1" dirty="0">
                <a:solidFill>
                  <a:srgbClr val="000080"/>
                </a:solidFill>
                <a:effectLst>
                  <a:outerShdw blurRad="38100" dist="38100" dir="2700000" algn="tl">
                    <a:srgbClr val="C0C0C0"/>
                  </a:outerShdw>
                </a:effectLst>
                <a:cs typeface="+mj-cs"/>
              </a:rPr>
              <a:t/>
            </a:r>
            <a:br>
              <a:rPr lang="en-US" sz="2800" b="1" dirty="0">
                <a:solidFill>
                  <a:srgbClr val="000080"/>
                </a:solidFill>
                <a:effectLst>
                  <a:outerShdw blurRad="38100" dist="38100" dir="2700000" algn="tl">
                    <a:srgbClr val="C0C0C0"/>
                  </a:outerShdw>
                </a:effectLst>
                <a:cs typeface="+mj-cs"/>
              </a:rPr>
            </a:br>
            <a:r>
              <a:rPr lang="en-US" sz="2400" dirty="0" smtClean="0">
                <a:latin typeface="+mn-lt"/>
              </a:rPr>
              <a:t>Follow up work by Rob Garner and Tom Hacker presented to “volunteers” this morning.</a:t>
            </a:r>
            <a:br>
              <a:rPr lang="en-US" sz="2400" dirty="0" smtClean="0">
                <a:latin typeface="+mn-lt"/>
              </a:rPr>
            </a:br>
            <a:r>
              <a:rPr lang="en-US" sz="2400" dirty="0">
                <a:latin typeface="+mn-lt"/>
              </a:rPr>
              <a:t/>
            </a:r>
            <a:br>
              <a:rPr lang="en-US" sz="2400" dirty="0">
                <a:latin typeface="+mn-lt"/>
              </a:rPr>
            </a:br>
            <a:r>
              <a:rPr lang="en-US" sz="2000" dirty="0">
                <a:latin typeface="+mn-lt"/>
              </a:rPr>
              <a:t>From the March </a:t>
            </a:r>
            <a:r>
              <a:rPr lang="en-US" sz="2000" dirty="0" smtClean="0">
                <a:latin typeface="+mn-lt"/>
              </a:rPr>
              <a:t>Council minutes</a:t>
            </a:r>
            <a:r>
              <a:rPr lang="en-US" sz="2000" dirty="0">
                <a:latin typeface="+mn-lt"/>
              </a:rPr>
              <a:t>:</a:t>
            </a:r>
            <a:br>
              <a:rPr lang="en-US" sz="2000" dirty="0">
                <a:latin typeface="+mn-lt"/>
              </a:rPr>
            </a:br>
            <a:r>
              <a:rPr lang="en-US" sz="2000" dirty="0">
                <a:latin typeface="+mn-lt"/>
              </a:rPr>
              <a:t>“T. Hacker: </a:t>
            </a:r>
            <a:r>
              <a:rPr lang="en-US" sz="2000" dirty="0" smtClean="0">
                <a:latin typeface="+mn-lt"/>
              </a:rPr>
              <a:t>The </a:t>
            </a:r>
            <a:r>
              <a:rPr lang="en-US" sz="2000" dirty="0">
                <a:latin typeface="+mn-lt"/>
              </a:rPr>
              <a:t>problem is if you start collecting information, need to roll it up into strategic plans. RG and TH talk later, leverage what NEES has done. More discussion about how this works for NEES and striking the right balance, and what we call the cost of running OSG. In Exec Team, we tend to discuss things before but not after they happen. We define deliverables for phases, there’s a specific time line, but no formal mechanism to look at the dashboard.”</a:t>
            </a:r>
            <a:r>
              <a:rPr lang="en-US" sz="2400" dirty="0"/>
              <a:t/>
            </a:r>
            <a:br>
              <a:rPr lang="en-US" sz="2400" dirty="0"/>
            </a:br>
            <a:r>
              <a:rPr lang="en-US" sz="2400" dirty="0"/>
              <a:t/>
            </a:r>
            <a:br>
              <a:rPr lang="en-US" sz="2400" dirty="0"/>
            </a:br>
            <a:r>
              <a:rPr lang="en-US" sz="1600" b="1" dirty="0" smtClean="0">
                <a:latin typeface="+mn-lt"/>
              </a:rPr>
              <a:t>NEES system</a:t>
            </a:r>
            <a:r>
              <a:rPr lang="en-US" sz="1600" dirty="0" smtClean="0"/>
              <a:t>: </a:t>
            </a:r>
            <a:r>
              <a:rPr lang="en-US" sz="1600" dirty="0" smtClean="0">
                <a:latin typeface="+mn-lt"/>
              </a:rPr>
              <a:t>https</a:t>
            </a:r>
            <a:r>
              <a:rPr lang="en-US" sz="1600" dirty="0">
                <a:latin typeface="+mn-lt"/>
              </a:rPr>
              <a:t>://</a:t>
            </a:r>
            <a:r>
              <a:rPr lang="en-US" sz="1600" dirty="0" err="1">
                <a:latin typeface="+mn-lt"/>
              </a:rPr>
              <a:t>twiki.grid.iu.edu</a:t>
            </a:r>
            <a:r>
              <a:rPr lang="en-US" sz="1600" dirty="0">
                <a:latin typeface="+mn-lt"/>
              </a:rPr>
              <a:t>/</a:t>
            </a:r>
            <a:r>
              <a:rPr lang="en-US" sz="1600" dirty="0" err="1">
                <a:latin typeface="+mn-lt"/>
              </a:rPr>
              <a:t>twiki</a:t>
            </a:r>
            <a:r>
              <a:rPr lang="en-US" sz="1600" dirty="0">
                <a:latin typeface="+mn-lt"/>
              </a:rPr>
              <a:t>/pub/Management/</a:t>
            </a:r>
            <a:r>
              <a:rPr lang="en-US" sz="1600" dirty="0" err="1">
                <a:latin typeface="+mn-lt"/>
              </a:rPr>
              <a:t>WebHome</a:t>
            </a:r>
            <a:r>
              <a:rPr lang="en-US" sz="1600" dirty="0">
                <a:latin typeface="+mn-lt"/>
              </a:rPr>
              <a:t>/NEES_Performance_Management_System-_Tom_2011-05-19_final.pptx</a:t>
            </a:r>
            <a:r>
              <a:rPr lang="en-US" sz="1600" dirty="0" smtClean="0">
                <a:latin typeface="+mn-lt"/>
              </a:rPr>
              <a:t/>
            </a:r>
            <a:br>
              <a:rPr lang="en-US" sz="1600" dirty="0" smtClean="0">
                <a:latin typeface="+mn-lt"/>
              </a:rPr>
            </a:br>
            <a:r>
              <a:rPr lang="en-US" sz="1600" dirty="0" smtClean="0">
                <a:latin typeface="+mn-lt"/>
              </a:rPr>
              <a:t/>
            </a:r>
            <a:br>
              <a:rPr lang="en-US" sz="1600" dirty="0" smtClean="0">
                <a:latin typeface="+mn-lt"/>
              </a:rPr>
            </a:br>
            <a:r>
              <a:rPr lang="en-US" sz="1600" b="1" dirty="0" smtClean="0">
                <a:latin typeface="+mn-lt"/>
              </a:rPr>
              <a:t>OSG thoughts: </a:t>
            </a:r>
            <a:r>
              <a:rPr lang="en-US" sz="1600" dirty="0" smtClean="0">
                <a:latin typeface="+mn-lt"/>
              </a:rPr>
              <a:t>https</a:t>
            </a:r>
            <a:r>
              <a:rPr lang="en-US" sz="1600" dirty="0">
                <a:latin typeface="+mn-lt"/>
              </a:rPr>
              <a:t>://</a:t>
            </a:r>
            <a:r>
              <a:rPr lang="en-US" sz="1600" dirty="0" err="1">
                <a:latin typeface="+mn-lt"/>
              </a:rPr>
              <a:t>twiki.grid.iu.edu</a:t>
            </a:r>
            <a:r>
              <a:rPr lang="en-US" sz="1600" dirty="0">
                <a:latin typeface="+mn-lt"/>
              </a:rPr>
              <a:t>/</a:t>
            </a:r>
            <a:r>
              <a:rPr lang="en-US" sz="1600" dirty="0" err="1">
                <a:latin typeface="+mn-lt"/>
              </a:rPr>
              <a:t>twiki</a:t>
            </a:r>
            <a:r>
              <a:rPr lang="en-US" sz="1600" dirty="0">
                <a:latin typeface="+mn-lt"/>
              </a:rPr>
              <a:t>/pub/Management/</a:t>
            </a:r>
            <a:r>
              <a:rPr lang="en-US" sz="1600" dirty="0" err="1">
                <a:latin typeface="+mn-lt"/>
              </a:rPr>
              <a:t>WebHome</a:t>
            </a:r>
            <a:r>
              <a:rPr lang="en-US" sz="1600" dirty="0">
                <a:latin typeface="+mn-lt"/>
              </a:rPr>
              <a:t>/assessment-osg-05.19.2011.key.pdf </a:t>
            </a:r>
            <a:r>
              <a:rPr lang="en-US" sz="2400" dirty="0"/>
              <a:t/>
            </a:r>
            <a:br>
              <a:rPr lang="en-US" sz="2400" dirty="0"/>
            </a:br>
            <a:endParaRPr lang="en-US" sz="2400" dirty="0">
              <a:latin typeface="+mn-lt"/>
              <a:cs typeface="+mj-cs"/>
            </a:endParaRPr>
          </a:p>
        </p:txBody>
      </p:sp>
      <p:sp>
        <p:nvSpPr>
          <p:cNvPr id="5" name="Title 1"/>
          <p:cNvSpPr txBox="1">
            <a:spLocks/>
          </p:cNvSpPr>
          <p:nvPr/>
        </p:nvSpPr>
        <p:spPr bwMode="auto">
          <a:xfrm>
            <a:off x="685800" y="0"/>
            <a:ext cx="69469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3200">
                <a:solidFill>
                  <a:schemeClr val="hlink"/>
                </a:solidFill>
                <a:latin typeface="+mj-lt"/>
                <a:ea typeface="+mj-ea"/>
                <a:cs typeface="ＭＳ Ｐゴシック"/>
              </a:defRPr>
            </a:lvl1pPr>
            <a:lvl2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2pPr>
            <a:lvl3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3pPr>
            <a:lvl4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4pPr>
            <a:lvl5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5pPr>
            <a:lvl6pPr marL="457200" algn="ctr" rtl="0" fontAlgn="base">
              <a:spcBef>
                <a:spcPct val="0"/>
              </a:spcBef>
              <a:spcAft>
                <a:spcPct val="0"/>
              </a:spcAft>
              <a:defRPr kumimoji="1" sz="3200">
                <a:solidFill>
                  <a:srgbClr val="000080"/>
                </a:solidFill>
                <a:latin typeface="Futura" pitchFamily="16" charset="0"/>
                <a:ea typeface="ＭＳ Ｐゴシック" pitchFamily="1" charset="-128"/>
              </a:defRPr>
            </a:lvl6pPr>
            <a:lvl7pPr marL="914400" algn="ctr" rtl="0" fontAlgn="base">
              <a:spcBef>
                <a:spcPct val="0"/>
              </a:spcBef>
              <a:spcAft>
                <a:spcPct val="0"/>
              </a:spcAft>
              <a:defRPr kumimoji="1" sz="3200">
                <a:solidFill>
                  <a:srgbClr val="000080"/>
                </a:solidFill>
                <a:latin typeface="Futura" pitchFamily="16" charset="0"/>
                <a:ea typeface="ＭＳ Ｐゴシック" pitchFamily="1" charset="-128"/>
              </a:defRPr>
            </a:lvl7pPr>
            <a:lvl8pPr marL="1371600" algn="ctr" rtl="0" fontAlgn="base">
              <a:spcBef>
                <a:spcPct val="0"/>
              </a:spcBef>
              <a:spcAft>
                <a:spcPct val="0"/>
              </a:spcAft>
              <a:defRPr kumimoji="1" sz="3200">
                <a:solidFill>
                  <a:srgbClr val="000080"/>
                </a:solidFill>
                <a:latin typeface="Futura" pitchFamily="16" charset="0"/>
                <a:ea typeface="ＭＳ Ｐゴシック" pitchFamily="1" charset="-128"/>
              </a:defRPr>
            </a:lvl8pPr>
            <a:lvl9pPr marL="1828800" algn="ctr" rtl="0" fontAlgn="base">
              <a:spcBef>
                <a:spcPct val="0"/>
              </a:spcBef>
              <a:spcAft>
                <a:spcPct val="0"/>
              </a:spcAft>
              <a:defRPr kumimoji="1" sz="3200">
                <a:solidFill>
                  <a:srgbClr val="000080"/>
                </a:solidFill>
                <a:latin typeface="Futura" pitchFamily="16" charset="0"/>
                <a:ea typeface="ＭＳ Ｐゴシック" pitchFamily="1" charset="-128"/>
              </a:defRPr>
            </a:lvl9pPr>
          </a:lstStyle>
          <a:p>
            <a:r>
              <a:rPr lang="en-US" dirty="0" smtClean="0"/>
              <a:t>Next Steps towards Assessment</a:t>
            </a:r>
            <a:endParaRPr lang="en-US" dirty="0"/>
          </a:p>
        </p:txBody>
      </p:sp>
    </p:spTree>
    <p:extLst>
      <p:ext uri="{BB962C8B-B14F-4D97-AF65-F5344CB8AC3E}">
        <p14:creationId xmlns:p14="http://schemas.microsoft.com/office/powerpoint/2010/main" val="1157953285"/>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564E46F8-69E3-4B95-A8B1-50095048CB88}" type="slidenum">
              <a:rPr lang="en-US" smtClean="0"/>
              <a:pPr>
                <a:defRPr/>
              </a:pPr>
              <a:t>48</a:t>
            </a:fld>
            <a:endParaRPr lang="en-US" dirty="0"/>
          </a:p>
        </p:txBody>
      </p:sp>
      <p:pic>
        <p:nvPicPr>
          <p:cNvPr id="3" name="Picture 2" descr="Slide02.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5048" y="1353635"/>
            <a:ext cx="6826665" cy="5119999"/>
          </a:xfrm>
          <a:prstGeom prst="rect">
            <a:avLst/>
          </a:prstGeom>
        </p:spPr>
      </p:pic>
    </p:spTree>
    <p:extLst>
      <p:ext uri="{BB962C8B-B14F-4D97-AF65-F5344CB8AC3E}">
        <p14:creationId xmlns:p14="http://schemas.microsoft.com/office/powerpoint/2010/main" val="40661523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564E46F8-69E3-4B95-A8B1-50095048CB88}" type="slidenum">
              <a:rPr lang="en-US" smtClean="0"/>
              <a:pPr>
                <a:defRPr/>
              </a:pPr>
              <a:t>49</a:t>
            </a:fld>
            <a:endParaRPr lang="en-US" dirty="0"/>
          </a:p>
        </p:txBody>
      </p:sp>
      <p:pic>
        <p:nvPicPr>
          <p:cNvPr id="3" name="Picture 2" descr="Slide21.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9565" y="3292174"/>
            <a:ext cx="4754434" cy="3565826"/>
          </a:xfrm>
          <a:prstGeom prst="rect">
            <a:avLst/>
          </a:prstGeom>
        </p:spPr>
      </p:pic>
      <p:pic>
        <p:nvPicPr>
          <p:cNvPr id="4" name="Picture 3" descr="Slide17.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436832"/>
            <a:ext cx="4561557" cy="3421168"/>
          </a:xfrm>
          <a:prstGeom prst="rect">
            <a:avLst/>
          </a:prstGeom>
        </p:spPr>
      </p:pic>
      <p:pic>
        <p:nvPicPr>
          <p:cNvPr id="5" name="Picture 4" descr="Slide05.g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0039" y="233962"/>
            <a:ext cx="4152818" cy="3114614"/>
          </a:xfrm>
          <a:prstGeom prst="rect">
            <a:avLst/>
          </a:prstGeom>
        </p:spPr>
      </p:pic>
      <p:pic>
        <p:nvPicPr>
          <p:cNvPr id="6" name="Picture 5" descr="Slide04.gi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678" y="233962"/>
            <a:ext cx="4152819" cy="3114614"/>
          </a:xfrm>
          <a:prstGeom prst="rect">
            <a:avLst/>
          </a:prstGeom>
        </p:spPr>
      </p:pic>
    </p:spTree>
    <p:extLst>
      <p:ext uri="{BB962C8B-B14F-4D97-AF65-F5344CB8AC3E}">
        <p14:creationId xmlns:p14="http://schemas.microsoft.com/office/powerpoint/2010/main" val="455384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a:t>
            </a:r>
            <a:r>
              <a:rPr lang="en-US" dirty="0" err="1" smtClean="0"/>
              <a:t>nDHTC</a:t>
            </a:r>
            <a:endParaRPr lang="en-US" dirty="0"/>
          </a:p>
        </p:txBody>
      </p:sp>
      <p:sp>
        <p:nvSpPr>
          <p:cNvPr id="3" name="Content Placeholder 2"/>
          <p:cNvSpPr>
            <a:spLocks noGrp="1"/>
          </p:cNvSpPr>
          <p:nvPr>
            <p:ph idx="1"/>
          </p:nvPr>
        </p:nvSpPr>
        <p:spPr>
          <a:xfrm>
            <a:off x="177800" y="1195131"/>
            <a:ext cx="8712200" cy="4824669"/>
          </a:xfrm>
        </p:spPr>
        <p:txBody>
          <a:bodyPr/>
          <a:lstStyle/>
          <a:p>
            <a:pPr marL="0" indent="0">
              <a:buNone/>
            </a:pPr>
            <a:r>
              <a:rPr lang="en-US" dirty="0" smtClean="0"/>
              <a:t>Areas of Work: Data</a:t>
            </a:r>
            <a:r>
              <a:rPr lang="en-US" dirty="0"/>
              <a:t>, Security, Systems, Workflow and </a:t>
            </a:r>
            <a:r>
              <a:rPr lang="en-US" dirty="0" smtClean="0"/>
              <a:t>Tools</a:t>
            </a:r>
            <a:endParaRPr lang="en-US" dirty="0"/>
          </a:p>
          <a:p>
            <a:pPr lvl="1"/>
            <a:r>
              <a:rPr lang="en-US" dirty="0"/>
              <a:t>Each has its own program of </a:t>
            </a:r>
            <a:r>
              <a:rPr lang="en-US" dirty="0" smtClean="0"/>
              <a:t>work</a:t>
            </a:r>
            <a:r>
              <a:rPr lang="en-US" dirty="0"/>
              <a:t>.</a:t>
            </a:r>
          </a:p>
          <a:p>
            <a:pPr lvl="1"/>
            <a:r>
              <a:rPr lang="en-US" dirty="0"/>
              <a:t>All the members of the </a:t>
            </a:r>
            <a:r>
              <a:rPr lang="en-US" dirty="0" smtClean="0"/>
              <a:t>Institute </a:t>
            </a:r>
            <a:endParaRPr lang="en-US" dirty="0"/>
          </a:p>
          <a:p>
            <a:pPr lvl="2"/>
            <a:r>
              <a:rPr lang="en-US" dirty="0" smtClean="0"/>
              <a:t>Engage </a:t>
            </a:r>
            <a:r>
              <a:rPr lang="en-US" dirty="0"/>
              <a:t>Science Communities. </a:t>
            </a:r>
          </a:p>
          <a:p>
            <a:pPr lvl="2"/>
            <a:r>
              <a:rPr lang="en-US" dirty="0" smtClean="0"/>
              <a:t>Create </a:t>
            </a:r>
            <a:r>
              <a:rPr lang="en-US" dirty="0"/>
              <a:t>the Intellectual Foundation for DHTC. </a:t>
            </a:r>
          </a:p>
          <a:p>
            <a:pPr lvl="2"/>
            <a:r>
              <a:rPr lang="en-US" dirty="0" smtClean="0"/>
              <a:t>Survey</a:t>
            </a:r>
            <a:r>
              <a:rPr lang="en-US" dirty="0"/>
              <a:t>, Evaluate, and Recommend Technology. </a:t>
            </a:r>
          </a:p>
          <a:p>
            <a:pPr lvl="2"/>
            <a:r>
              <a:rPr lang="en-US" dirty="0" smtClean="0"/>
              <a:t>Create </a:t>
            </a:r>
            <a:r>
              <a:rPr lang="en-US" dirty="0"/>
              <a:t>New Technologies and Techniques. </a:t>
            </a:r>
          </a:p>
          <a:p>
            <a:pPr lvl="2"/>
            <a:r>
              <a:rPr lang="en-US" dirty="0" smtClean="0"/>
              <a:t>Improve </a:t>
            </a:r>
            <a:r>
              <a:rPr lang="en-US" dirty="0"/>
              <a:t>Error Propagation and Failure Handling</a:t>
            </a:r>
            <a:r>
              <a:rPr lang="en-US" dirty="0" smtClean="0"/>
              <a:t>.</a:t>
            </a:r>
          </a:p>
          <a:p>
            <a:pPr marL="0" indent="0">
              <a:buNone/>
            </a:pPr>
            <a:endParaRPr lang="en-US" dirty="0" smtClean="0"/>
          </a:p>
          <a:p>
            <a:pPr marL="0" indent="0">
              <a:buNone/>
            </a:pPr>
            <a:r>
              <a:rPr lang="en-US" dirty="0" smtClean="0"/>
              <a:t>10 </a:t>
            </a:r>
            <a:r>
              <a:rPr lang="en-US" dirty="0"/>
              <a:t>FTEs of which ~5 FTEs are part of the previous Full Scope proposal (32.3FTEs)</a:t>
            </a:r>
            <a:r>
              <a:rPr lang="en-US" dirty="0" smtClean="0"/>
              <a:t>: </a:t>
            </a:r>
            <a:endParaRPr lang="en-US" dirty="0"/>
          </a:p>
          <a:p>
            <a:pPr lvl="1"/>
            <a:endParaRPr lang="en-US" dirty="0" smtClean="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5</a:t>
            </a:fld>
            <a:endParaRPr lang="en-US" dirty="0"/>
          </a:p>
        </p:txBody>
      </p:sp>
    </p:spTree>
    <p:extLst>
      <p:ext uri="{BB962C8B-B14F-4D97-AF65-F5344CB8AC3E}">
        <p14:creationId xmlns:p14="http://schemas.microsoft.com/office/powerpoint/2010/main" val="1165226765"/>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564E46F8-69E3-4B95-A8B1-50095048CB88}" type="slidenum">
              <a:rPr lang="en-US" smtClean="0"/>
              <a:pPr>
                <a:defRPr/>
              </a:pPr>
              <a:t>50</a:t>
            </a:fld>
            <a:endParaRPr lang="en-US" dirty="0"/>
          </a:p>
        </p:txBody>
      </p:sp>
      <p:pic>
        <p:nvPicPr>
          <p:cNvPr id="3" name="Picture 2" descr="assessment-osg-05.19.2011.key 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5526" y="1504039"/>
            <a:ext cx="6041961" cy="4668788"/>
          </a:xfrm>
          <a:prstGeom prst="rect">
            <a:avLst/>
          </a:prstGeom>
        </p:spPr>
      </p:pic>
      <p:sp>
        <p:nvSpPr>
          <p:cNvPr id="5" name="Title 1"/>
          <p:cNvSpPr txBox="1">
            <a:spLocks/>
          </p:cNvSpPr>
          <p:nvPr/>
        </p:nvSpPr>
        <p:spPr>
          <a:xfrm>
            <a:off x="652381" y="367654"/>
            <a:ext cx="8069717" cy="1143000"/>
          </a:xfrm>
          <a:prstGeom prst="rect">
            <a:avLst/>
          </a:prstGeom>
        </p:spPr>
        <p:txBody>
          <a:bodyPr/>
          <a:lstStyle>
            <a:lvl1pPr algn="ctr" rtl="0" eaLnBrk="0" fontAlgn="base" hangingPunct="0">
              <a:spcBef>
                <a:spcPct val="0"/>
              </a:spcBef>
              <a:spcAft>
                <a:spcPct val="0"/>
              </a:spcAft>
              <a:defRPr kumimoji="1" sz="3200">
                <a:solidFill>
                  <a:srgbClr val="000080"/>
                </a:solidFill>
                <a:latin typeface="+mj-lt"/>
                <a:ea typeface="+mj-ea"/>
                <a:cs typeface="ＭＳ Ｐゴシック"/>
              </a:defRPr>
            </a:lvl1pPr>
            <a:lvl2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2pPr>
            <a:lvl3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3pPr>
            <a:lvl4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4pPr>
            <a:lvl5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5pPr>
            <a:lvl6pPr marL="457200" algn="ctr" rtl="0" fontAlgn="base">
              <a:spcBef>
                <a:spcPct val="0"/>
              </a:spcBef>
              <a:spcAft>
                <a:spcPct val="0"/>
              </a:spcAft>
              <a:defRPr kumimoji="1" sz="3200">
                <a:solidFill>
                  <a:srgbClr val="000080"/>
                </a:solidFill>
                <a:latin typeface="Futura" pitchFamily="16" charset="0"/>
                <a:ea typeface="ＭＳ Ｐゴシック" pitchFamily="1" charset="-128"/>
              </a:defRPr>
            </a:lvl6pPr>
            <a:lvl7pPr marL="914400" algn="ctr" rtl="0" fontAlgn="base">
              <a:spcBef>
                <a:spcPct val="0"/>
              </a:spcBef>
              <a:spcAft>
                <a:spcPct val="0"/>
              </a:spcAft>
              <a:defRPr kumimoji="1" sz="3200">
                <a:solidFill>
                  <a:srgbClr val="000080"/>
                </a:solidFill>
                <a:latin typeface="Futura" pitchFamily="16" charset="0"/>
                <a:ea typeface="ＭＳ Ｐゴシック" pitchFamily="1" charset="-128"/>
              </a:defRPr>
            </a:lvl7pPr>
            <a:lvl8pPr marL="1371600" algn="ctr" rtl="0" fontAlgn="base">
              <a:spcBef>
                <a:spcPct val="0"/>
              </a:spcBef>
              <a:spcAft>
                <a:spcPct val="0"/>
              </a:spcAft>
              <a:defRPr kumimoji="1" sz="3200">
                <a:solidFill>
                  <a:srgbClr val="000080"/>
                </a:solidFill>
                <a:latin typeface="Futura" pitchFamily="16" charset="0"/>
                <a:ea typeface="ＭＳ Ｐゴシック" pitchFamily="1" charset="-128"/>
              </a:defRPr>
            </a:lvl8pPr>
            <a:lvl9pPr marL="1828800" algn="ctr" rtl="0" fontAlgn="base">
              <a:spcBef>
                <a:spcPct val="0"/>
              </a:spcBef>
              <a:spcAft>
                <a:spcPct val="0"/>
              </a:spcAft>
              <a:defRPr kumimoji="1" sz="3200">
                <a:solidFill>
                  <a:srgbClr val="000080"/>
                </a:solidFill>
                <a:latin typeface="Futura" pitchFamily="16" charset="0"/>
                <a:ea typeface="ＭＳ Ｐゴシック" pitchFamily="1" charset="-128"/>
              </a:defRPr>
            </a:lvl9pPr>
          </a:lstStyle>
          <a:p>
            <a:r>
              <a:rPr lang="en-US" dirty="0" smtClean="0"/>
              <a:t>from Rob – planning for Assessment</a:t>
            </a:r>
            <a:endParaRPr lang="en-US" dirty="0"/>
          </a:p>
        </p:txBody>
      </p:sp>
    </p:spTree>
    <p:extLst>
      <p:ext uri="{BB962C8B-B14F-4D97-AF65-F5344CB8AC3E}">
        <p14:creationId xmlns:p14="http://schemas.microsoft.com/office/powerpoint/2010/main" val="40661523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564E46F8-69E3-4B95-A8B1-50095048CB88}" type="slidenum">
              <a:rPr lang="en-US" smtClean="0"/>
              <a:pPr>
                <a:defRPr/>
              </a:pPr>
              <a:t>51</a:t>
            </a:fld>
            <a:endParaRPr lang="en-US" dirty="0"/>
          </a:p>
        </p:txBody>
      </p:sp>
      <p:sp>
        <p:nvSpPr>
          <p:cNvPr id="3" name="Title 1"/>
          <p:cNvSpPr txBox="1">
            <a:spLocks/>
          </p:cNvSpPr>
          <p:nvPr/>
        </p:nvSpPr>
        <p:spPr>
          <a:xfrm>
            <a:off x="1153652" y="300807"/>
            <a:ext cx="6946900" cy="818866"/>
          </a:xfrm>
          <a:prstGeom prst="rect">
            <a:avLst/>
          </a:prstGeom>
        </p:spPr>
        <p:txBody>
          <a:bodyPr/>
          <a:lstStyle>
            <a:lvl1pPr algn="ctr" rtl="0" eaLnBrk="0" fontAlgn="base" hangingPunct="0">
              <a:spcBef>
                <a:spcPct val="0"/>
              </a:spcBef>
              <a:spcAft>
                <a:spcPct val="0"/>
              </a:spcAft>
              <a:defRPr kumimoji="1" sz="3200">
                <a:solidFill>
                  <a:srgbClr val="000080"/>
                </a:solidFill>
                <a:latin typeface="+mj-lt"/>
                <a:ea typeface="+mj-ea"/>
                <a:cs typeface="ＭＳ Ｐゴシック"/>
              </a:defRPr>
            </a:lvl1pPr>
            <a:lvl2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2pPr>
            <a:lvl3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3pPr>
            <a:lvl4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4pPr>
            <a:lvl5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5pPr>
            <a:lvl6pPr marL="457200" algn="ctr" rtl="0" fontAlgn="base">
              <a:spcBef>
                <a:spcPct val="0"/>
              </a:spcBef>
              <a:spcAft>
                <a:spcPct val="0"/>
              </a:spcAft>
              <a:defRPr kumimoji="1" sz="3200">
                <a:solidFill>
                  <a:srgbClr val="000080"/>
                </a:solidFill>
                <a:latin typeface="Futura" pitchFamily="16" charset="0"/>
                <a:ea typeface="ＭＳ Ｐゴシック" pitchFamily="1" charset="-128"/>
              </a:defRPr>
            </a:lvl6pPr>
            <a:lvl7pPr marL="914400" algn="ctr" rtl="0" fontAlgn="base">
              <a:spcBef>
                <a:spcPct val="0"/>
              </a:spcBef>
              <a:spcAft>
                <a:spcPct val="0"/>
              </a:spcAft>
              <a:defRPr kumimoji="1" sz="3200">
                <a:solidFill>
                  <a:srgbClr val="000080"/>
                </a:solidFill>
                <a:latin typeface="Futura" pitchFamily="16" charset="0"/>
                <a:ea typeface="ＭＳ Ｐゴシック" pitchFamily="1" charset="-128"/>
              </a:defRPr>
            </a:lvl7pPr>
            <a:lvl8pPr marL="1371600" algn="ctr" rtl="0" fontAlgn="base">
              <a:spcBef>
                <a:spcPct val="0"/>
              </a:spcBef>
              <a:spcAft>
                <a:spcPct val="0"/>
              </a:spcAft>
              <a:defRPr kumimoji="1" sz="3200">
                <a:solidFill>
                  <a:srgbClr val="000080"/>
                </a:solidFill>
                <a:latin typeface="Futura" pitchFamily="16" charset="0"/>
                <a:ea typeface="ＭＳ Ｐゴシック" pitchFamily="1" charset="-128"/>
              </a:defRPr>
            </a:lvl8pPr>
            <a:lvl9pPr marL="1828800" algn="ctr" rtl="0" fontAlgn="base">
              <a:spcBef>
                <a:spcPct val="0"/>
              </a:spcBef>
              <a:spcAft>
                <a:spcPct val="0"/>
              </a:spcAft>
              <a:defRPr kumimoji="1" sz="3200">
                <a:solidFill>
                  <a:srgbClr val="000080"/>
                </a:solidFill>
                <a:latin typeface="Futura" pitchFamily="16" charset="0"/>
                <a:ea typeface="ＭＳ Ｐゴシック" pitchFamily="1" charset="-128"/>
              </a:defRPr>
            </a:lvl9pPr>
          </a:lstStyle>
          <a:p>
            <a:r>
              <a:rPr lang="en-US" dirty="0" smtClean="0"/>
              <a:t>How the NEES ideas Map to OSG</a:t>
            </a:r>
            <a:endParaRPr lang="en-US" dirty="0"/>
          </a:p>
        </p:txBody>
      </p:sp>
      <p:pic>
        <p:nvPicPr>
          <p:cNvPr id="4" name="Picture 3" descr="assessment-osg-05.19.2011.key 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3556" y="1449507"/>
            <a:ext cx="6199039" cy="4790166"/>
          </a:xfrm>
          <a:prstGeom prst="rect">
            <a:avLst/>
          </a:prstGeom>
        </p:spPr>
      </p:pic>
    </p:spTree>
    <p:extLst>
      <p:ext uri="{BB962C8B-B14F-4D97-AF65-F5344CB8AC3E}">
        <p14:creationId xmlns:p14="http://schemas.microsoft.com/office/powerpoint/2010/main" val="40661523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564E46F8-69E3-4B95-A8B1-50095048CB88}" type="slidenum">
              <a:rPr lang="en-US" smtClean="0"/>
              <a:pPr>
                <a:defRPr/>
              </a:pPr>
              <a:t>52</a:t>
            </a:fld>
            <a:endParaRPr lang="en-US" dirty="0"/>
          </a:p>
        </p:txBody>
      </p:sp>
      <p:pic>
        <p:nvPicPr>
          <p:cNvPr id="3" name="Picture 2" descr="assessment-osg-05.19.2011.key 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298" y="1320212"/>
            <a:ext cx="7166549" cy="5537788"/>
          </a:xfrm>
          <a:prstGeom prst="rect">
            <a:avLst/>
          </a:prstGeom>
        </p:spPr>
      </p:pic>
      <p:sp>
        <p:nvSpPr>
          <p:cNvPr id="4" name="TextBox 3"/>
          <p:cNvSpPr txBox="1"/>
          <p:nvPr/>
        </p:nvSpPr>
        <p:spPr>
          <a:xfrm>
            <a:off x="1971663" y="1654443"/>
            <a:ext cx="4645102" cy="1200329"/>
          </a:xfrm>
          <a:prstGeom prst="rect">
            <a:avLst/>
          </a:prstGeom>
          <a:solidFill>
            <a:schemeClr val="bg1"/>
          </a:solidFill>
        </p:spPr>
        <p:txBody>
          <a:bodyPr wrap="square" rtlCol="0">
            <a:spAutoFit/>
          </a:bodyPr>
          <a:lstStyle/>
          <a:p>
            <a:pPr algn="ctr"/>
            <a:r>
              <a:rPr lang="en-US" sz="3600" dirty="0" smtClean="0">
                <a:solidFill>
                  <a:srgbClr val="000000"/>
                </a:solidFill>
              </a:rPr>
              <a:t>Assessment Project Process</a:t>
            </a:r>
            <a:endParaRPr lang="en-US" sz="3600" dirty="0">
              <a:solidFill>
                <a:srgbClr val="000000"/>
              </a:solidFill>
            </a:endParaRPr>
          </a:p>
        </p:txBody>
      </p:sp>
    </p:spTree>
    <p:extLst>
      <p:ext uri="{BB962C8B-B14F-4D97-AF65-F5344CB8AC3E}">
        <p14:creationId xmlns:p14="http://schemas.microsoft.com/office/powerpoint/2010/main" val="174715116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Executive Director Accepts the Input!</a:t>
            </a:r>
            <a:endParaRPr lang="en-US" dirty="0"/>
          </a:p>
        </p:txBody>
      </p:sp>
      <p:sp>
        <p:nvSpPr>
          <p:cNvPr id="3" name="Content Placeholder 2"/>
          <p:cNvSpPr>
            <a:spLocks noGrp="1"/>
          </p:cNvSpPr>
          <p:nvPr>
            <p:ph idx="1"/>
          </p:nvPr>
        </p:nvSpPr>
        <p:spPr>
          <a:xfrm>
            <a:off x="724573" y="2787404"/>
            <a:ext cx="7772400" cy="1708001"/>
          </a:xfrm>
        </p:spPr>
        <p:txBody>
          <a:bodyPr/>
          <a:lstStyle/>
          <a:p>
            <a:pPr marL="0" indent="0" algn="ctr">
              <a:buNone/>
            </a:pPr>
            <a:r>
              <a:rPr lang="en-US" dirty="0" smtClean="0"/>
              <a:t>I will work with Rob and the Executive Team to have a Strategic Plan discussions, input (Council, stakeholders, users, staff… ), draft</a:t>
            </a:r>
            <a:r>
              <a:rPr lang="en-US" dirty="0"/>
              <a:t> </a:t>
            </a:r>
            <a:r>
              <a:rPr lang="en-US" dirty="0" smtClean="0"/>
              <a:t>and</a:t>
            </a:r>
            <a:r>
              <a:rPr lang="en-US" dirty="0" smtClean="0"/>
              <a:t> review,  by June 30</a:t>
            </a:r>
            <a:r>
              <a:rPr lang="en-US" baseline="30000" dirty="0" smtClean="0"/>
              <a:t>th</a:t>
            </a:r>
            <a:r>
              <a:rPr lang="en-US" dirty="0" smtClean="0"/>
              <a:t>.</a:t>
            </a:r>
            <a:endParaRPr lang="en-US" dirty="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53</a:t>
            </a:fld>
            <a:endParaRPr lang="en-US" dirty="0"/>
          </a:p>
        </p:txBody>
      </p:sp>
    </p:spTree>
    <p:extLst>
      <p:ext uri="{BB962C8B-B14F-4D97-AF65-F5344CB8AC3E}">
        <p14:creationId xmlns:p14="http://schemas.microsoft.com/office/powerpoint/2010/main" val="4919958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3"/>
          <p:cNvSpPr>
            <a:spLocks noGrp="1" noChangeArrowheads="1"/>
          </p:cNvSpPr>
          <p:nvPr>
            <p:ph type="subTitle" idx="1"/>
          </p:nvPr>
        </p:nvSpPr>
        <p:spPr>
          <a:xfrm>
            <a:off x="469900" y="4276725"/>
            <a:ext cx="8128000" cy="1412875"/>
          </a:xfrm>
        </p:spPr>
        <p:txBody>
          <a:bodyPr/>
          <a:lstStyle/>
          <a:p>
            <a:pPr eaLnBrk="1" hangingPunct="1">
              <a:buFont typeface="Times"/>
              <a:buNone/>
            </a:pPr>
            <a:endParaRPr lang="en-US" dirty="0" smtClean="0"/>
          </a:p>
          <a:p>
            <a:pPr eaLnBrk="1" hangingPunct="1">
              <a:buFont typeface="Times"/>
              <a:buNone/>
            </a:pPr>
            <a:endParaRPr lang="en-US" sz="1800" dirty="0" smtClean="0"/>
          </a:p>
        </p:txBody>
      </p:sp>
      <p:sp>
        <p:nvSpPr>
          <p:cNvPr id="496644" name="Rectangle 4"/>
          <p:cNvSpPr>
            <a:spLocks noChangeArrowheads="1"/>
          </p:cNvSpPr>
          <p:nvPr/>
        </p:nvSpPr>
        <p:spPr bwMode="auto">
          <a:xfrm>
            <a:off x="762000" y="4016375"/>
            <a:ext cx="7772400" cy="1063625"/>
          </a:xfrm>
          <a:prstGeom prst="rect">
            <a:avLst/>
          </a:prstGeom>
          <a:noFill/>
          <a:ln w="9525">
            <a:noFill/>
            <a:miter lim="800000"/>
            <a:headEnd/>
            <a:tailEnd/>
          </a:ln>
          <a:effectLst/>
        </p:spPr>
        <p:txBody>
          <a:bodyPr anchor="ctr"/>
          <a:lstStyle/>
          <a:p>
            <a:pPr algn="ctr">
              <a:defRPr/>
            </a:pPr>
            <a: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t/>
            </a:r>
            <a:br>
              <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rPr>
            </a:br>
            <a:endParaRPr kumimoji="1" lang="en-US" sz="3600" b="1" dirty="0">
              <a:solidFill>
                <a:schemeClr val="hlink"/>
              </a:solidFill>
              <a:effectLst>
                <a:outerShdw blurRad="38100" dist="38100" dir="2700000" algn="tl">
                  <a:srgbClr val="C0C0C0"/>
                </a:outerShdw>
              </a:effectLst>
              <a:latin typeface="Futura" pitchFamily="16" charset="0"/>
              <a:ea typeface="ＭＳ Ｐゴシック" pitchFamily="1" charset="-128"/>
              <a:cs typeface="+mn-cs"/>
            </a:endParaRPr>
          </a:p>
        </p:txBody>
      </p:sp>
      <p:sp>
        <p:nvSpPr>
          <p:cNvPr id="496647" name="Rectangle 7"/>
          <p:cNvSpPr>
            <a:spLocks noGrp="1" noChangeArrowheads="1"/>
          </p:cNvSpPr>
          <p:nvPr>
            <p:ph type="ctrTitle"/>
          </p:nvPr>
        </p:nvSpPr>
        <p:spPr>
          <a:xfrm>
            <a:off x="557213" y="1171575"/>
            <a:ext cx="7772400" cy="4043363"/>
          </a:xfrm>
        </p:spPr>
        <p:txBody>
          <a:bodyPr/>
          <a:lstStyle/>
          <a:p>
            <a:pPr eaLnBrk="1" hangingPunct="1">
              <a:defRPr/>
            </a:pPr>
            <a:r>
              <a:rPr lang="en-US" sz="2800" b="1" dirty="0">
                <a:solidFill>
                  <a:srgbClr val="000080"/>
                </a:solidFill>
                <a:effectLst>
                  <a:outerShdw blurRad="38100" dist="38100" dir="2700000" algn="tl">
                    <a:srgbClr val="C0C0C0"/>
                  </a:outerShdw>
                </a:effectLst>
                <a:cs typeface="+mj-cs"/>
              </a:rPr>
              <a:t/>
            </a:r>
            <a:br>
              <a:rPr lang="en-US" sz="2800" b="1" dirty="0">
                <a:solidFill>
                  <a:srgbClr val="000080"/>
                </a:solidFill>
                <a:effectLst>
                  <a:outerShdw blurRad="38100" dist="38100" dir="2700000" algn="tl">
                    <a:srgbClr val="C0C0C0"/>
                  </a:outerShdw>
                </a:effectLst>
                <a:cs typeface="+mj-cs"/>
              </a:rPr>
            </a:br>
            <a:r>
              <a:rPr lang="en-US" sz="3600" dirty="0" smtClean="0"/>
              <a:t>OSG </a:t>
            </a:r>
            <a:r>
              <a:rPr lang="en-US" sz="3600" dirty="0"/>
              <a:t>Project </a:t>
            </a:r>
            <a:r>
              <a:rPr lang="en-US" sz="3600" dirty="0" smtClean="0"/>
              <a:t/>
            </a:r>
            <a:br>
              <a:rPr lang="en-US" sz="3600" dirty="0" smtClean="0"/>
            </a:br>
            <a:r>
              <a:rPr lang="en-US" sz="3600" dirty="0" smtClean="0"/>
              <a:t>Associate </a:t>
            </a:r>
            <a:r>
              <a:rPr lang="en-US" sz="3600" dirty="0"/>
              <a:t>Executive </a:t>
            </a:r>
            <a:r>
              <a:rPr lang="en-US" sz="3600" dirty="0" smtClean="0"/>
              <a:t>Director </a:t>
            </a:r>
            <a:endParaRPr lang="en-US" sz="3600" dirty="0">
              <a:cs typeface="+mj-cs"/>
            </a:endParaRPr>
          </a:p>
        </p:txBody>
      </p:sp>
    </p:spTree>
    <p:extLst>
      <p:ext uri="{BB962C8B-B14F-4D97-AF65-F5344CB8AC3E}">
        <p14:creationId xmlns:p14="http://schemas.microsoft.com/office/powerpoint/2010/main" val="2873140543"/>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OSG Associate Executive Director </a:t>
            </a:r>
            <a:r>
              <a:rPr lang="en-US" dirty="0" smtClean="0"/>
              <a:t>..</a:t>
            </a:r>
            <a:endParaRPr lang="en-US" dirty="0"/>
          </a:p>
        </p:txBody>
      </p:sp>
      <p:sp>
        <p:nvSpPr>
          <p:cNvPr id="3" name="Content Placeholder 2"/>
          <p:cNvSpPr>
            <a:spLocks noGrp="1"/>
          </p:cNvSpPr>
          <p:nvPr>
            <p:ph idx="1"/>
          </p:nvPr>
        </p:nvSpPr>
        <p:spPr/>
        <p:txBody>
          <a:bodyPr/>
          <a:lstStyle/>
          <a:p>
            <a:r>
              <a:rPr lang="en-US" dirty="0" smtClean="0"/>
              <a:t>acts </a:t>
            </a:r>
            <a:r>
              <a:rPr lang="en-US" dirty="0"/>
              <a:t>as the liaison to the </a:t>
            </a:r>
            <a:r>
              <a:rPr lang="en-US" dirty="0" smtClean="0"/>
              <a:t>associated </a:t>
            </a:r>
            <a:r>
              <a:rPr lang="en-US" dirty="0"/>
              <a:t>projects, such as Institutes, that make </a:t>
            </a:r>
            <a:r>
              <a:rPr lang="en-US" b="1" dirty="0"/>
              <a:t>needed </a:t>
            </a:r>
            <a:r>
              <a:rPr lang="en-US" dirty="0"/>
              <a:t>contributions </a:t>
            </a:r>
            <a:r>
              <a:rPr lang="en-US" dirty="0" smtClean="0"/>
              <a:t>to </a:t>
            </a:r>
            <a:r>
              <a:rPr lang="en-US" dirty="0"/>
              <a:t>the scope of work of the OSG project. </a:t>
            </a:r>
          </a:p>
          <a:p>
            <a:r>
              <a:rPr lang="en-US" dirty="0" smtClean="0"/>
              <a:t>is </a:t>
            </a:r>
            <a:r>
              <a:rPr lang="en-US" dirty="0"/>
              <a:t>a member of the Executive Team. </a:t>
            </a:r>
            <a:endParaRPr lang="en-US" dirty="0" smtClean="0"/>
          </a:p>
          <a:p>
            <a:r>
              <a:rPr lang="en-US" dirty="0" smtClean="0"/>
              <a:t>ensures  </a:t>
            </a:r>
            <a:r>
              <a:rPr lang="en-US" dirty="0"/>
              <a:t>effective communication of the (technical, schedule, </a:t>
            </a:r>
            <a:r>
              <a:rPr lang="en-US" dirty="0" smtClean="0"/>
              <a:t>process</a:t>
            </a:r>
            <a:r>
              <a:rPr lang="en-US" dirty="0"/>
              <a:t>) </a:t>
            </a:r>
            <a:r>
              <a:rPr lang="en-US" b="1" dirty="0"/>
              <a:t>requirements of OSG </a:t>
            </a:r>
            <a:r>
              <a:rPr lang="en-US" dirty="0"/>
              <a:t>and its stakeholders </a:t>
            </a:r>
            <a:r>
              <a:rPr lang="en-US" b="1" dirty="0"/>
              <a:t>to the associated </a:t>
            </a:r>
            <a:r>
              <a:rPr lang="en-US" b="1" dirty="0" smtClean="0"/>
              <a:t>projects</a:t>
            </a:r>
            <a:r>
              <a:rPr lang="en-US" b="1" dirty="0"/>
              <a:t>, </a:t>
            </a:r>
            <a:endParaRPr lang="en-US" b="1" dirty="0" smtClean="0"/>
          </a:p>
          <a:p>
            <a:r>
              <a:rPr lang="en-US" dirty="0" smtClean="0"/>
              <a:t>agreement </a:t>
            </a:r>
            <a:r>
              <a:rPr lang="en-US" dirty="0"/>
              <a:t>and delivery of the </a:t>
            </a:r>
            <a:r>
              <a:rPr lang="en-US" b="1" dirty="0"/>
              <a:t>contributions from  the associated </a:t>
            </a:r>
            <a:r>
              <a:rPr lang="en-US" b="1" dirty="0" smtClean="0"/>
              <a:t> projects</a:t>
            </a:r>
            <a:r>
              <a:rPr lang="en-US" b="1" dirty="0"/>
              <a:t>,</a:t>
            </a:r>
            <a:r>
              <a:rPr lang="en-US" dirty="0"/>
              <a:t> and  </a:t>
            </a:r>
            <a:endParaRPr lang="en-US" dirty="0" smtClean="0"/>
          </a:p>
          <a:p>
            <a:r>
              <a:rPr lang="en-US" b="1" dirty="0" smtClean="0"/>
              <a:t>ensure </a:t>
            </a:r>
            <a:r>
              <a:rPr lang="en-US" b="1" dirty="0"/>
              <a:t>an effective matching </a:t>
            </a:r>
            <a:r>
              <a:rPr lang="en-US" dirty="0"/>
              <a:t>of  the ongoing program of </a:t>
            </a:r>
            <a:r>
              <a:rPr lang="en-US" dirty="0" smtClean="0"/>
              <a:t> </a:t>
            </a:r>
            <a:r>
              <a:rPr lang="en-US" dirty="0"/>
              <a:t>work to the scientific needs of the stakeholders from the OSG.</a:t>
            </a:r>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55</a:t>
            </a:fld>
            <a:endParaRPr lang="en-US" dirty="0"/>
          </a:p>
        </p:txBody>
      </p:sp>
    </p:spTree>
    <p:extLst>
      <p:ext uri="{BB962C8B-B14F-4D97-AF65-F5344CB8AC3E}">
        <p14:creationId xmlns:p14="http://schemas.microsoft.com/office/powerpoint/2010/main" val="292283540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Associate Executive Director relationship to  OSG Project Manager</a:t>
            </a:r>
            <a:endParaRPr lang="en-US" dirty="0"/>
          </a:p>
        </p:txBody>
      </p:sp>
      <p:sp>
        <p:nvSpPr>
          <p:cNvPr id="3" name="Content Placeholder 2"/>
          <p:cNvSpPr>
            <a:spLocks noGrp="1"/>
          </p:cNvSpPr>
          <p:nvPr>
            <p:ph idx="1"/>
          </p:nvPr>
        </p:nvSpPr>
        <p:spPr/>
        <p:txBody>
          <a:bodyPr/>
          <a:lstStyle/>
          <a:p>
            <a:r>
              <a:rPr lang="en-US" dirty="0" smtClean="0"/>
              <a:t>Associate Executive Director communicates bi-directionally between the OSG Core Project and the Associated Projects. </a:t>
            </a:r>
          </a:p>
          <a:p>
            <a:r>
              <a:rPr lang="en-US" dirty="0" smtClean="0"/>
              <a:t>The OSG Project Manager </a:t>
            </a:r>
          </a:p>
          <a:p>
            <a:pPr lvl="1"/>
            <a:r>
              <a:rPr lang="en-US" dirty="0" smtClean="0"/>
              <a:t>defines </a:t>
            </a:r>
            <a:r>
              <a:rPr lang="en-US" dirty="0"/>
              <a:t>and tracks the deliverables, milestones, costs and resources of the OSG program of </a:t>
            </a:r>
            <a:r>
              <a:rPr lang="en-US" dirty="0" smtClean="0"/>
              <a:t>work.</a:t>
            </a:r>
          </a:p>
          <a:p>
            <a:pPr lvl="1"/>
            <a:r>
              <a:rPr lang="en-US" dirty="0" smtClean="0"/>
              <a:t>defines </a:t>
            </a:r>
            <a:r>
              <a:rPr lang="en-US" dirty="0"/>
              <a:t>and tracks the annual program of work and the day-to-day deliverables and schedule of the program. </a:t>
            </a:r>
            <a:endParaRPr lang="en-US" dirty="0" smtClean="0"/>
          </a:p>
          <a:p>
            <a:pPr lvl="1"/>
            <a:r>
              <a:rPr lang="en-US" dirty="0" smtClean="0"/>
              <a:t>tracks </a:t>
            </a:r>
            <a:r>
              <a:rPr lang="en-US" dirty="0"/>
              <a:t>and recommends the distribution of costs and effort. </a:t>
            </a:r>
            <a:endParaRPr lang="en-US" dirty="0" smtClean="0"/>
          </a:p>
          <a:p>
            <a:pPr lvl="1"/>
            <a:r>
              <a:rPr lang="en-US" dirty="0" smtClean="0"/>
              <a:t>coordinates </a:t>
            </a:r>
            <a:r>
              <a:rPr lang="en-US" dirty="0"/>
              <a:t>reporting of the Projects as they impact the OSG.</a:t>
            </a:r>
          </a:p>
          <a:p>
            <a:endParaRPr lang="en-US" dirty="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56</a:t>
            </a:fld>
            <a:endParaRPr lang="en-US" dirty="0"/>
          </a:p>
        </p:txBody>
      </p:sp>
    </p:spTree>
    <p:extLst>
      <p:ext uri="{BB962C8B-B14F-4D97-AF65-F5344CB8AC3E}">
        <p14:creationId xmlns:p14="http://schemas.microsoft.com/office/powerpoint/2010/main" val="37871374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a:t>I</a:t>
            </a:r>
            <a:r>
              <a:rPr lang="en-US" dirty="0" smtClean="0"/>
              <a:t> </a:t>
            </a:r>
            <a:r>
              <a:rPr lang="en-US" dirty="0"/>
              <a:t>ask the Council’s endorsement </a:t>
            </a:r>
            <a:r>
              <a:rPr lang="en-US" dirty="0" smtClean="0"/>
              <a:t>of the appointment </a:t>
            </a:r>
            <a:r>
              <a:rPr lang="en-US" dirty="0"/>
              <a:t>of </a:t>
            </a:r>
            <a:r>
              <a:rPr lang="en-US" dirty="0" err="1"/>
              <a:t>Lothar</a:t>
            </a:r>
            <a:r>
              <a:rPr lang="en-US" dirty="0"/>
              <a:t> </a:t>
            </a:r>
            <a:r>
              <a:rPr lang="en-US" dirty="0" err="1"/>
              <a:t>Bauerdick</a:t>
            </a:r>
            <a:r>
              <a:rPr lang="en-US" dirty="0"/>
              <a:t> as OSG Project Associate Executive Director</a:t>
            </a:r>
            <a:r>
              <a:rPr lang="en-US" dirty="0" smtClean="0"/>
              <a:t>.</a:t>
            </a:r>
          </a:p>
          <a:p>
            <a:pPr marL="0" indent="0">
              <a:buNone/>
            </a:pPr>
            <a:endParaRPr lang="en-US" dirty="0"/>
          </a:p>
          <a:p>
            <a:pPr marL="0" indent="0">
              <a:buNone/>
            </a:pPr>
            <a:r>
              <a:rPr lang="en-US" dirty="0" smtClean="0"/>
              <a:t>Clearly </a:t>
            </a:r>
            <a:r>
              <a:rPr lang="en-US" dirty="0" err="1" smtClean="0"/>
              <a:t>Lothar</a:t>
            </a:r>
            <a:r>
              <a:rPr lang="en-US" dirty="0" smtClean="0"/>
              <a:t> has many other responsibilities. He will be committed to 0.2 FTE for </a:t>
            </a:r>
            <a:r>
              <a:rPr lang="en-US" dirty="0" err="1" smtClean="0"/>
              <a:t>InDHTC</a:t>
            </a:r>
            <a:r>
              <a:rPr lang="en-US" dirty="0" smtClean="0"/>
              <a:t> and we expect part of this time overlapped with the </a:t>
            </a:r>
            <a:r>
              <a:rPr lang="en-US" dirty="0" err="1" smtClean="0"/>
              <a:t>InDHTC</a:t>
            </a:r>
            <a:r>
              <a:rPr lang="en-US" dirty="0" smtClean="0"/>
              <a:t> work as part of the core OSG management team.</a:t>
            </a:r>
            <a:endParaRPr lang="en-US" dirty="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57</a:t>
            </a:fld>
            <a:endParaRPr lang="en-US" dirty="0"/>
          </a:p>
        </p:txBody>
      </p:sp>
    </p:spTree>
    <p:extLst>
      <p:ext uri="{BB962C8B-B14F-4D97-AF65-F5344CB8AC3E}">
        <p14:creationId xmlns:p14="http://schemas.microsoft.com/office/powerpoint/2010/main" val="926514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Technical, Computer Science Areas</a:t>
            </a:r>
          </a:p>
        </p:txBody>
      </p:sp>
      <p:sp>
        <p:nvSpPr>
          <p:cNvPr id="3" name="Content Placeholder 2"/>
          <p:cNvSpPr>
            <a:spLocks noGrp="1"/>
          </p:cNvSpPr>
          <p:nvPr>
            <p:ph idx="1"/>
          </p:nvPr>
        </p:nvSpPr>
        <p:spPr>
          <a:xfrm>
            <a:off x="148629" y="1103831"/>
            <a:ext cx="8995371" cy="5524500"/>
          </a:xfrm>
        </p:spPr>
        <p:txBody>
          <a:bodyPr/>
          <a:lstStyle/>
          <a:p>
            <a:r>
              <a:rPr lang="en-US" dirty="0" smtClean="0"/>
              <a:t>Data</a:t>
            </a:r>
          </a:p>
          <a:p>
            <a:pPr lvl="1"/>
            <a:r>
              <a:rPr lang="en-US" dirty="0" smtClean="0"/>
              <a:t>Doug </a:t>
            </a:r>
            <a:r>
              <a:rPr lang="en-US" dirty="0" err="1" smtClean="0"/>
              <a:t>Thain</a:t>
            </a:r>
            <a:r>
              <a:rPr lang="en-US" dirty="0" smtClean="0"/>
              <a:t>, Notre Dame</a:t>
            </a:r>
          </a:p>
          <a:p>
            <a:r>
              <a:rPr lang="en-US" dirty="0" smtClean="0"/>
              <a:t>Security</a:t>
            </a:r>
          </a:p>
          <a:p>
            <a:pPr lvl="1"/>
            <a:r>
              <a:rPr lang="en-US" dirty="0" smtClean="0"/>
              <a:t>Von Welch, Indiana University</a:t>
            </a:r>
          </a:p>
          <a:p>
            <a:pPr lvl="1"/>
            <a:r>
              <a:rPr lang="en-US" dirty="0" smtClean="0"/>
              <a:t>Also effort from </a:t>
            </a:r>
            <a:r>
              <a:rPr lang="en-US" dirty="0" err="1" smtClean="0"/>
              <a:t>Fermilab</a:t>
            </a:r>
            <a:r>
              <a:rPr lang="en-US" dirty="0" smtClean="0"/>
              <a:t>, </a:t>
            </a:r>
            <a:r>
              <a:rPr lang="en-US" dirty="0" err="1" smtClean="0"/>
              <a:t>UWisconsin</a:t>
            </a:r>
            <a:r>
              <a:rPr lang="en-US" dirty="0" smtClean="0"/>
              <a:t>, </a:t>
            </a:r>
          </a:p>
          <a:p>
            <a:r>
              <a:rPr lang="en-US" dirty="0" smtClean="0"/>
              <a:t>Workflow</a:t>
            </a:r>
          </a:p>
          <a:p>
            <a:pPr lvl="1"/>
            <a:r>
              <a:rPr lang="en-US" dirty="0" err="1" smtClean="0"/>
              <a:t>Ewa</a:t>
            </a:r>
            <a:r>
              <a:rPr lang="en-US" dirty="0" smtClean="0"/>
              <a:t> </a:t>
            </a:r>
            <a:r>
              <a:rPr lang="en-US" dirty="0" err="1" smtClean="0"/>
              <a:t>Deelman</a:t>
            </a:r>
            <a:r>
              <a:rPr lang="en-US" dirty="0" smtClean="0"/>
              <a:t>, ISI</a:t>
            </a:r>
          </a:p>
          <a:p>
            <a:r>
              <a:rPr lang="en-US" dirty="0" smtClean="0"/>
              <a:t>Systems</a:t>
            </a:r>
          </a:p>
          <a:p>
            <a:pPr lvl="1"/>
            <a:r>
              <a:rPr lang="en-US" dirty="0" smtClean="0"/>
              <a:t>Brian </a:t>
            </a:r>
            <a:r>
              <a:rPr lang="en-US" dirty="0" err="1" smtClean="0"/>
              <a:t>Bockelman</a:t>
            </a:r>
            <a:r>
              <a:rPr lang="en-US" dirty="0" smtClean="0"/>
              <a:t>, UNL</a:t>
            </a:r>
          </a:p>
          <a:p>
            <a:pPr lvl="1"/>
            <a:r>
              <a:rPr lang="en-US" dirty="0" smtClean="0"/>
              <a:t>Also  effort from </a:t>
            </a:r>
            <a:r>
              <a:rPr lang="en-US" dirty="0" err="1" smtClean="0"/>
              <a:t>Fermilab</a:t>
            </a:r>
            <a:r>
              <a:rPr lang="en-US" dirty="0" smtClean="0"/>
              <a:t>, BNL</a:t>
            </a:r>
          </a:p>
          <a:p>
            <a:r>
              <a:rPr lang="en-US" dirty="0" smtClean="0"/>
              <a:t>Software Tools</a:t>
            </a:r>
          </a:p>
          <a:p>
            <a:pPr lvl="1"/>
            <a:r>
              <a:rPr lang="en-US" dirty="0" err="1" smtClean="0"/>
              <a:t>Brooklin</a:t>
            </a:r>
            <a:r>
              <a:rPr lang="en-US" dirty="0" smtClean="0"/>
              <a:t> Gore, </a:t>
            </a:r>
            <a:r>
              <a:rPr lang="en-US" dirty="0" err="1" smtClean="0"/>
              <a:t>Mortridge</a:t>
            </a:r>
            <a:r>
              <a:rPr lang="en-US" dirty="0" smtClean="0"/>
              <a:t> Institute of Research</a:t>
            </a:r>
            <a:r>
              <a:rPr lang="en-US" dirty="0"/>
              <a:t>, </a:t>
            </a:r>
            <a:r>
              <a:rPr lang="en-US" dirty="0" smtClean="0"/>
              <a:t>Wisconsin*</a:t>
            </a:r>
            <a:endParaRPr lang="en-US" sz="1800" dirty="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6</a:t>
            </a:fld>
            <a:endParaRPr lang="en-US" dirty="0"/>
          </a:p>
        </p:txBody>
      </p:sp>
      <p:sp>
        <p:nvSpPr>
          <p:cNvPr id="5" name="Rectangle 4"/>
          <p:cNvSpPr/>
          <p:nvPr/>
        </p:nvSpPr>
        <p:spPr>
          <a:xfrm>
            <a:off x="137649" y="6424072"/>
            <a:ext cx="6280378" cy="307777"/>
          </a:xfrm>
          <a:prstGeom prst="rect">
            <a:avLst/>
          </a:prstGeom>
        </p:spPr>
        <p:txBody>
          <a:bodyPr wrap="square">
            <a:spAutoFit/>
          </a:bodyPr>
          <a:lstStyle/>
          <a:p>
            <a:pPr lvl="1"/>
            <a:r>
              <a:rPr lang="en-US" sz="1400" dirty="0" smtClean="0"/>
              <a:t>*http</a:t>
            </a:r>
            <a:r>
              <a:rPr lang="en-US" sz="1400" dirty="0"/>
              <a:t>://</a:t>
            </a:r>
            <a:r>
              <a:rPr lang="en-US" sz="1400" dirty="0" err="1"/>
              <a:t>discovery.wisc.edu</a:t>
            </a:r>
            <a:r>
              <a:rPr lang="en-US" sz="1400" dirty="0"/>
              <a:t>/home/discovery/about-us/about-</a:t>
            </a:r>
            <a:r>
              <a:rPr lang="en-US" sz="1400" dirty="0" err="1" smtClean="0"/>
              <a:t>us.cmsx</a:t>
            </a:r>
            <a:endParaRPr lang="en-US" sz="1400" dirty="0"/>
          </a:p>
        </p:txBody>
      </p:sp>
    </p:spTree>
    <p:extLst>
      <p:ext uri="{BB962C8B-B14F-4D97-AF65-F5344CB8AC3E}">
        <p14:creationId xmlns:p14="http://schemas.microsoft.com/office/powerpoint/2010/main" val="289866751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a:t>
            </a:r>
            <a:endParaRPr lang="en-US" dirty="0"/>
          </a:p>
        </p:txBody>
      </p:sp>
      <p:sp>
        <p:nvSpPr>
          <p:cNvPr id="3" name="Content Placeholder 2"/>
          <p:cNvSpPr>
            <a:spLocks noGrp="1"/>
          </p:cNvSpPr>
          <p:nvPr>
            <p:ph idx="1"/>
          </p:nvPr>
        </p:nvSpPr>
        <p:spPr>
          <a:xfrm>
            <a:off x="382862" y="1238931"/>
            <a:ext cx="7772400" cy="4686300"/>
          </a:xfrm>
        </p:spPr>
        <p:txBody>
          <a:bodyPr/>
          <a:lstStyle/>
          <a:p>
            <a:r>
              <a:rPr lang="en-US" sz="1800" b="1" dirty="0" err="1"/>
              <a:t>Interpositioning</a:t>
            </a:r>
            <a:r>
              <a:rPr lang="en-US" sz="1800" b="1" dirty="0"/>
              <a:t> Techniques. </a:t>
            </a:r>
            <a:r>
              <a:rPr lang="en-US" sz="1800" dirty="0"/>
              <a:t>In order to take advantage of any but the most trivial I/O services, HTC applications must be coupled to the I/O system at runtime by interposing on I/O operations</a:t>
            </a:r>
            <a:r>
              <a:rPr lang="en-US" sz="1800" dirty="0" smtClean="0"/>
              <a:t>.</a:t>
            </a:r>
          </a:p>
          <a:p>
            <a:r>
              <a:rPr lang="en-US" sz="1800" b="1" dirty="0"/>
              <a:t>Data Access </a:t>
            </a:r>
            <a:r>
              <a:rPr lang="en-US" sz="1800" b="1" dirty="0" smtClean="0"/>
              <a:t>Continuum: </a:t>
            </a:r>
            <a:r>
              <a:rPr lang="en-US" sz="1800" dirty="0" smtClean="0"/>
              <a:t>staging </a:t>
            </a:r>
            <a:r>
              <a:rPr lang="en-US" sz="1800" dirty="0"/>
              <a:t>might be employed for known inputs</a:t>
            </a:r>
            <a:r>
              <a:rPr lang="en-US" sz="1800" dirty="0" smtClean="0"/>
              <a:t>,.. </a:t>
            </a:r>
            <a:r>
              <a:rPr lang="en-US" sz="1800" dirty="0"/>
              <a:t>remote I/O </a:t>
            </a:r>
            <a:r>
              <a:rPr lang="en-US" sz="1800" dirty="0" smtClean="0"/>
              <a:t>..for </a:t>
            </a:r>
            <a:r>
              <a:rPr lang="en-US" sz="1800" dirty="0"/>
              <a:t>unexpected access. </a:t>
            </a:r>
            <a:endParaRPr lang="en-US" sz="1800" dirty="0" smtClean="0"/>
          </a:p>
          <a:p>
            <a:r>
              <a:rPr lang="en-US" sz="1800" b="1" dirty="0"/>
              <a:t>Resource Allocation. </a:t>
            </a:r>
            <a:r>
              <a:rPr lang="en-US" sz="1800" b="1" dirty="0" smtClean="0"/>
              <a:t>…</a:t>
            </a:r>
            <a:r>
              <a:rPr lang="en-US" sz="1800" dirty="0" smtClean="0"/>
              <a:t>models </a:t>
            </a:r>
            <a:r>
              <a:rPr lang="en-US" sz="1800" dirty="0"/>
              <a:t>of interaction whereby clients can request specific levels of service and servers have the ability to accept, decline, or delay as needed. This requires first defining coherent policies for allocating resources, and then mechanisms that can measure and enforce bandwidth limits, concurrency limits, and storage capacity. </a:t>
            </a:r>
            <a:endParaRPr lang="en-US" sz="1800" dirty="0" smtClean="0"/>
          </a:p>
          <a:p>
            <a:r>
              <a:rPr lang="en-US" sz="1800" b="1" dirty="0"/>
              <a:t>Dynamic Deployment. </a:t>
            </a:r>
            <a:r>
              <a:rPr lang="en-US" sz="1800" dirty="0" smtClean="0"/>
              <a:t>… </a:t>
            </a:r>
            <a:r>
              <a:rPr lang="en-US" sz="1800" dirty="0"/>
              <a:t>a growing number of DHTC use cases, the end user or a supporting virtual organization is responsible for deploying support services. </a:t>
            </a:r>
            <a:endParaRPr lang="en-US" sz="1800" dirty="0" smtClean="0"/>
          </a:p>
          <a:p>
            <a:r>
              <a:rPr lang="en-US" sz="1800" b="1" dirty="0"/>
              <a:t>Matchmaking for Data Access. </a:t>
            </a:r>
            <a:r>
              <a:rPr lang="en-US" sz="1800" dirty="0" smtClean="0"/>
              <a:t>New </a:t>
            </a:r>
            <a:r>
              <a:rPr lang="en-US" sz="1800" dirty="0"/>
              <a:t>models and mechanisms are needed for specifying system capacity, reporting it to matchmakers, and exploiting the information at runtime. </a:t>
            </a:r>
            <a:r>
              <a:rPr lang="en-US" sz="1800" dirty="0" smtClean="0"/>
              <a:t> </a:t>
            </a:r>
          </a:p>
          <a:p>
            <a:endParaRPr lang="en-US" sz="1800" dirty="0"/>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7</a:t>
            </a:fld>
            <a:endParaRPr lang="en-US" dirty="0"/>
          </a:p>
        </p:txBody>
      </p:sp>
    </p:spTree>
    <p:extLst>
      <p:ext uri="{BB962C8B-B14F-4D97-AF65-F5344CB8AC3E}">
        <p14:creationId xmlns:p14="http://schemas.microsoft.com/office/powerpoint/2010/main" val="228115602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a:t>
            </a:r>
            <a:endParaRPr lang="en-US" dirty="0"/>
          </a:p>
        </p:txBody>
      </p:sp>
      <p:sp>
        <p:nvSpPr>
          <p:cNvPr id="3" name="Content Placeholder 2"/>
          <p:cNvSpPr>
            <a:spLocks noGrp="1"/>
          </p:cNvSpPr>
          <p:nvPr>
            <p:ph idx="1"/>
          </p:nvPr>
        </p:nvSpPr>
        <p:spPr>
          <a:xfrm>
            <a:off x="396373" y="1157871"/>
            <a:ext cx="7772400" cy="2287172"/>
          </a:xfrm>
        </p:spPr>
        <p:txBody>
          <a:bodyPr/>
          <a:lstStyle/>
          <a:p>
            <a:r>
              <a:rPr lang="en-US" sz="1800" b="1" dirty="0"/>
              <a:t>A Trust Framework for secure software development and integration </a:t>
            </a:r>
            <a:r>
              <a:rPr lang="en-US" sz="1800" b="1" dirty="0" smtClean="0"/>
              <a:t>…</a:t>
            </a:r>
            <a:r>
              <a:rPr lang="en-US" sz="1800" dirty="0" smtClean="0"/>
              <a:t> </a:t>
            </a:r>
            <a:r>
              <a:rPr lang="en-US" sz="1800" dirty="0"/>
              <a:t>for discerning, expressing and optimizing trust models across diverse and autonomous organizations and resources, </a:t>
            </a:r>
            <a:endParaRPr lang="en-US" sz="1800" dirty="0" smtClean="0"/>
          </a:p>
          <a:p>
            <a:r>
              <a:rPr lang="en-US" sz="1800" b="1" dirty="0"/>
              <a:t>Framework for Risk Assessment and Mitigation for Distributed </a:t>
            </a:r>
            <a:r>
              <a:rPr lang="en-US" sz="1800" b="1" dirty="0" smtClean="0"/>
              <a:t>Science</a:t>
            </a:r>
            <a:r>
              <a:rPr lang="en-US" sz="1800" dirty="0" smtClean="0"/>
              <a:t>… Extending </a:t>
            </a:r>
            <a:r>
              <a:rPr lang="en-US" sz="1800" dirty="0"/>
              <a:t>conventional, organization-oriented risk management processes across a DHTC environment to maximize trust and dependability. </a:t>
            </a:r>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8</a:t>
            </a:fld>
            <a:endParaRPr lang="en-US" dirty="0"/>
          </a:p>
        </p:txBody>
      </p:sp>
      <p:sp>
        <p:nvSpPr>
          <p:cNvPr id="5" name="Title 1"/>
          <p:cNvSpPr txBox="1">
            <a:spLocks/>
          </p:cNvSpPr>
          <p:nvPr/>
        </p:nvSpPr>
        <p:spPr bwMode="auto">
          <a:xfrm>
            <a:off x="784155" y="2732805"/>
            <a:ext cx="69469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3200">
                <a:solidFill>
                  <a:srgbClr val="000080"/>
                </a:solidFill>
                <a:latin typeface="+mj-lt"/>
                <a:ea typeface="+mj-ea"/>
                <a:cs typeface="ＭＳ Ｐゴシック"/>
              </a:defRPr>
            </a:lvl1pPr>
            <a:lvl2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2pPr>
            <a:lvl3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3pPr>
            <a:lvl4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4pPr>
            <a:lvl5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5pPr>
            <a:lvl6pPr marL="457200" algn="ctr" rtl="0" fontAlgn="base">
              <a:spcBef>
                <a:spcPct val="0"/>
              </a:spcBef>
              <a:spcAft>
                <a:spcPct val="0"/>
              </a:spcAft>
              <a:defRPr kumimoji="1" sz="3200">
                <a:solidFill>
                  <a:srgbClr val="000080"/>
                </a:solidFill>
                <a:latin typeface="Futura" pitchFamily="16" charset="0"/>
                <a:ea typeface="ＭＳ Ｐゴシック" pitchFamily="1" charset="-128"/>
              </a:defRPr>
            </a:lvl6pPr>
            <a:lvl7pPr marL="914400" algn="ctr" rtl="0" fontAlgn="base">
              <a:spcBef>
                <a:spcPct val="0"/>
              </a:spcBef>
              <a:spcAft>
                <a:spcPct val="0"/>
              </a:spcAft>
              <a:defRPr kumimoji="1" sz="3200">
                <a:solidFill>
                  <a:srgbClr val="000080"/>
                </a:solidFill>
                <a:latin typeface="Futura" pitchFamily="16" charset="0"/>
                <a:ea typeface="ＭＳ Ｐゴシック" pitchFamily="1" charset="-128"/>
              </a:defRPr>
            </a:lvl7pPr>
            <a:lvl8pPr marL="1371600" algn="ctr" rtl="0" fontAlgn="base">
              <a:spcBef>
                <a:spcPct val="0"/>
              </a:spcBef>
              <a:spcAft>
                <a:spcPct val="0"/>
              </a:spcAft>
              <a:defRPr kumimoji="1" sz="3200">
                <a:solidFill>
                  <a:srgbClr val="000080"/>
                </a:solidFill>
                <a:latin typeface="Futura" pitchFamily="16" charset="0"/>
                <a:ea typeface="ＭＳ Ｐゴシック" pitchFamily="1" charset="-128"/>
              </a:defRPr>
            </a:lvl8pPr>
            <a:lvl9pPr marL="1828800" algn="ctr" rtl="0" fontAlgn="base">
              <a:spcBef>
                <a:spcPct val="0"/>
              </a:spcBef>
              <a:spcAft>
                <a:spcPct val="0"/>
              </a:spcAft>
              <a:defRPr kumimoji="1" sz="3200">
                <a:solidFill>
                  <a:srgbClr val="000080"/>
                </a:solidFill>
                <a:latin typeface="Futura" pitchFamily="16" charset="0"/>
                <a:ea typeface="ＭＳ Ｐゴシック" pitchFamily="1" charset="-128"/>
              </a:defRPr>
            </a:lvl9pPr>
          </a:lstStyle>
          <a:p>
            <a:r>
              <a:rPr lang="en-US" dirty="0" smtClean="0"/>
              <a:t>Workflow</a:t>
            </a:r>
            <a:endParaRPr lang="en-US" dirty="0"/>
          </a:p>
        </p:txBody>
      </p:sp>
      <p:sp>
        <p:nvSpPr>
          <p:cNvPr id="6" name="Content Placeholder 2"/>
          <p:cNvSpPr txBox="1">
            <a:spLocks/>
          </p:cNvSpPr>
          <p:nvPr/>
        </p:nvSpPr>
        <p:spPr bwMode="auto">
          <a:xfrm>
            <a:off x="589309" y="3485377"/>
            <a:ext cx="7772400" cy="29588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000080"/>
              </a:buClr>
              <a:buFont typeface="Times"/>
              <a:buChar char="•"/>
              <a:defRPr kumimoji="1" sz="2400">
                <a:solidFill>
                  <a:schemeClr val="tx2"/>
                </a:solidFill>
                <a:latin typeface="+mn-lt"/>
                <a:ea typeface="+mn-ea"/>
                <a:cs typeface="ＭＳ Ｐゴシック"/>
              </a:defRPr>
            </a:lvl1pPr>
            <a:lvl2pPr marL="742950" indent="-285750" algn="l" rtl="0" eaLnBrk="0" fontAlgn="base" hangingPunct="0">
              <a:spcBef>
                <a:spcPct val="20000"/>
              </a:spcBef>
              <a:spcAft>
                <a:spcPct val="0"/>
              </a:spcAft>
              <a:buClr>
                <a:srgbClr val="3C0000"/>
              </a:buClr>
              <a:buFont typeface="Symbol" pitchFamily="18" charset="2"/>
              <a:buChar char=""/>
              <a:defRPr kumimoji="1" sz="2400">
                <a:solidFill>
                  <a:srgbClr val="630000"/>
                </a:solidFill>
                <a:latin typeface="+mn-lt"/>
                <a:ea typeface="+mn-ea"/>
                <a:cs typeface="ＭＳ Ｐゴシック"/>
              </a:defRPr>
            </a:lvl2pPr>
            <a:lvl3pPr marL="1143000" indent="-228600" algn="l" rtl="0" eaLnBrk="0" fontAlgn="base" hangingPunct="0">
              <a:spcBef>
                <a:spcPct val="20000"/>
              </a:spcBef>
              <a:spcAft>
                <a:spcPct val="0"/>
              </a:spcAft>
              <a:buClr>
                <a:srgbClr val="3C0000"/>
              </a:buClr>
              <a:buFont typeface="Wingdings" pitchFamily="2" charset="2"/>
              <a:buChar char="§"/>
              <a:defRPr kumimoji="1" sz="2400">
                <a:solidFill>
                  <a:schemeClr val="tx2"/>
                </a:solidFill>
                <a:latin typeface="+mn-lt"/>
                <a:ea typeface="+mn-ea"/>
                <a:cs typeface="ＭＳ Ｐゴシック"/>
              </a:defRPr>
            </a:lvl3pPr>
            <a:lvl4pPr marL="1600200" indent="-228600" algn="l" rtl="0" eaLnBrk="0" fontAlgn="base" hangingPunct="0">
              <a:spcBef>
                <a:spcPct val="20000"/>
              </a:spcBef>
              <a:spcAft>
                <a:spcPct val="0"/>
              </a:spcAft>
              <a:buClr>
                <a:srgbClr val="3C0000"/>
              </a:buClr>
              <a:buFont typeface="Wingdings" pitchFamily="2" charset="2"/>
              <a:buChar char=""/>
              <a:defRPr kumimoji="1" sz="2000">
                <a:solidFill>
                  <a:schemeClr val="tx2"/>
                </a:solidFill>
                <a:latin typeface="+mn-lt"/>
                <a:ea typeface="+mn-ea"/>
                <a:cs typeface="ＭＳ Ｐゴシック"/>
              </a:defRPr>
            </a:lvl4pPr>
            <a:lvl5pPr marL="2057400" indent="-228600" algn="l" rtl="0" eaLnBrk="0" fontAlgn="base" hangingPunct="0">
              <a:spcBef>
                <a:spcPct val="20000"/>
              </a:spcBef>
              <a:spcAft>
                <a:spcPct val="0"/>
              </a:spcAft>
              <a:buClr>
                <a:srgbClr val="3C0000"/>
              </a:buClr>
              <a:buFont typeface="Wingdings" pitchFamily="2" charset="2"/>
              <a:buChar char=""/>
              <a:defRPr kumimoji="1" sz="2000">
                <a:solidFill>
                  <a:schemeClr val="tx2"/>
                </a:solidFill>
                <a:latin typeface="+mn-lt"/>
                <a:ea typeface="+mn-ea"/>
                <a:cs typeface="ＭＳ Ｐゴシック"/>
              </a:defRPr>
            </a:lvl5pPr>
            <a:lvl6pPr marL="25146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6pPr>
            <a:lvl7pPr marL="29718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7pPr>
            <a:lvl8pPr marL="34290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8pPr>
            <a:lvl9pPr marL="38862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9pPr>
          </a:lstStyle>
          <a:p>
            <a:r>
              <a:rPr lang="en-US" sz="1800" b="1" dirty="0"/>
              <a:t>Automating the workflow lifecycle</a:t>
            </a:r>
            <a:r>
              <a:rPr lang="en-US" sz="1800" dirty="0"/>
              <a:t>. by including automatic resource provisioning, would potentially greatly simplify the work of domain scientists that use workflow technologies and would improve times to solution. </a:t>
            </a:r>
            <a:endParaRPr lang="en-US" sz="1800" dirty="0" smtClean="0"/>
          </a:p>
          <a:p>
            <a:r>
              <a:rPr lang="en-US" sz="1800" b="1" dirty="0"/>
              <a:t>Failure Management. </a:t>
            </a:r>
            <a:r>
              <a:rPr lang="en-US" sz="1800" dirty="0"/>
              <a:t>identify the types of expected failures and to explore options for how they can be identified, communicated and dealt with at the workflow level</a:t>
            </a:r>
            <a:r>
              <a:rPr lang="en-US" sz="1800" dirty="0" smtClean="0"/>
              <a:t>.</a:t>
            </a:r>
          </a:p>
          <a:p>
            <a:r>
              <a:rPr lang="en-US" sz="1800" b="1" dirty="0"/>
              <a:t>Debugging and monitoring. </a:t>
            </a:r>
            <a:r>
              <a:rPr lang="en-US" sz="1800" dirty="0"/>
              <a:t>presenting monitoring and debugging information to users who interact with the system at the level of abstraction provided by the workflow system</a:t>
            </a:r>
            <a:r>
              <a:rPr lang="en-US" sz="1800" dirty="0" smtClean="0"/>
              <a:t>.</a:t>
            </a:r>
          </a:p>
          <a:p>
            <a:r>
              <a:rPr lang="en-US" sz="1800" dirty="0" smtClean="0"/>
              <a:t> </a:t>
            </a:r>
            <a:r>
              <a:rPr lang="en-US" sz="1800" b="1" dirty="0"/>
              <a:t>Managing workflow ensembles</a:t>
            </a:r>
            <a:r>
              <a:rPr lang="en-US" sz="1800" dirty="0"/>
              <a:t>. </a:t>
            </a:r>
          </a:p>
        </p:txBody>
      </p:sp>
      <p:sp>
        <p:nvSpPr>
          <p:cNvPr id="7" name="Line 18"/>
          <p:cNvSpPr>
            <a:spLocks noChangeShapeType="1"/>
          </p:cNvSpPr>
          <p:nvPr/>
        </p:nvSpPr>
        <p:spPr bwMode="auto">
          <a:xfrm flipV="1">
            <a:off x="523661" y="3546965"/>
            <a:ext cx="8458200" cy="12700"/>
          </a:xfrm>
          <a:prstGeom prst="line">
            <a:avLst/>
          </a:prstGeom>
          <a:noFill/>
          <a:ln w="38100">
            <a:solidFill>
              <a:srgbClr val="FF8000"/>
            </a:solidFill>
            <a:round/>
            <a:headEnd/>
            <a:tailEnd/>
          </a:ln>
          <a:effectLst/>
        </p:spPr>
        <p:txBody>
          <a:bodyPr wrap="none" anchor="ctr"/>
          <a:lstStyle/>
          <a:p>
            <a:pPr algn="ctr">
              <a:spcBef>
                <a:spcPct val="20000"/>
              </a:spcBef>
              <a:defRPr/>
            </a:pPr>
            <a:endParaRPr lang="en-US" dirty="0">
              <a:ea typeface="+mn-ea"/>
              <a:cs typeface="+mn-cs"/>
            </a:endParaRPr>
          </a:p>
        </p:txBody>
      </p:sp>
    </p:spTree>
    <p:extLst>
      <p:ext uri="{BB962C8B-B14F-4D97-AF65-F5344CB8AC3E}">
        <p14:creationId xmlns:p14="http://schemas.microsoft.com/office/powerpoint/2010/main" val="58858247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Systems</a:t>
            </a:r>
            <a:endParaRPr lang="en-US" dirty="0"/>
          </a:p>
        </p:txBody>
      </p:sp>
      <p:sp>
        <p:nvSpPr>
          <p:cNvPr id="3" name="Content Placeholder 2"/>
          <p:cNvSpPr>
            <a:spLocks noGrp="1"/>
          </p:cNvSpPr>
          <p:nvPr>
            <p:ph idx="1"/>
          </p:nvPr>
        </p:nvSpPr>
        <p:spPr>
          <a:xfrm>
            <a:off x="396373" y="1157871"/>
            <a:ext cx="7772400" cy="2287172"/>
          </a:xfrm>
        </p:spPr>
        <p:txBody>
          <a:bodyPr/>
          <a:lstStyle/>
          <a:p>
            <a:r>
              <a:rPr lang="en-US" sz="1800" dirty="0"/>
              <a:t>F</a:t>
            </a:r>
            <a:r>
              <a:rPr lang="en-US" sz="1800" dirty="0" smtClean="0"/>
              <a:t>ocuses </a:t>
            </a:r>
            <a:r>
              <a:rPr lang="en-US" sz="1800" dirty="0"/>
              <a:t>on system architectures that capture the structure and intra-relationships of a DHTC environment </a:t>
            </a:r>
          </a:p>
          <a:p>
            <a:r>
              <a:rPr lang="en-US" sz="1800" b="1" dirty="0"/>
              <a:t>~</a:t>
            </a:r>
            <a:r>
              <a:rPr lang="en-US" sz="1800" b="1" dirty="0" smtClean="0"/>
              <a:t>Technology Investigations: </a:t>
            </a:r>
            <a:r>
              <a:rPr lang="en-US" sz="1800" dirty="0"/>
              <a:t>Incorporate virtualized resources into a DHTC </a:t>
            </a:r>
            <a:r>
              <a:rPr lang="en-US" sz="1800" dirty="0" smtClean="0"/>
              <a:t>architecture; </a:t>
            </a:r>
            <a:r>
              <a:rPr lang="en-US" sz="1800" dirty="0"/>
              <a:t>Evolving computer </a:t>
            </a:r>
            <a:r>
              <a:rPr lang="en-US" sz="1800" dirty="0" smtClean="0"/>
              <a:t>architectures; </a:t>
            </a:r>
            <a:r>
              <a:rPr lang="en-US" sz="1800" dirty="0"/>
              <a:t>Integrate advanced networking into DHTC architectures. </a:t>
            </a:r>
          </a:p>
        </p:txBody>
      </p:sp>
      <p:sp>
        <p:nvSpPr>
          <p:cNvPr id="4" name="Slide Number Placeholder 3"/>
          <p:cNvSpPr>
            <a:spLocks noGrp="1"/>
          </p:cNvSpPr>
          <p:nvPr>
            <p:ph type="sldNum" sz="quarter" idx="10"/>
          </p:nvPr>
        </p:nvSpPr>
        <p:spPr/>
        <p:txBody>
          <a:bodyPr/>
          <a:lstStyle/>
          <a:p>
            <a:pPr>
              <a:defRPr/>
            </a:pPr>
            <a:fld id="{038AB4BC-D760-449D-A975-B1B41586F3D1}" type="slidenum">
              <a:rPr lang="en-US" smtClean="0"/>
              <a:pPr>
                <a:defRPr/>
              </a:pPr>
              <a:t>9</a:t>
            </a:fld>
            <a:endParaRPr lang="en-US" dirty="0"/>
          </a:p>
        </p:txBody>
      </p:sp>
      <p:sp>
        <p:nvSpPr>
          <p:cNvPr id="5" name="Title 1"/>
          <p:cNvSpPr txBox="1">
            <a:spLocks/>
          </p:cNvSpPr>
          <p:nvPr/>
        </p:nvSpPr>
        <p:spPr bwMode="auto">
          <a:xfrm>
            <a:off x="784155" y="2557175"/>
            <a:ext cx="69469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3200">
                <a:solidFill>
                  <a:srgbClr val="000080"/>
                </a:solidFill>
                <a:latin typeface="+mj-lt"/>
                <a:ea typeface="+mj-ea"/>
                <a:cs typeface="ＭＳ Ｐゴシック"/>
              </a:defRPr>
            </a:lvl1pPr>
            <a:lvl2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2pPr>
            <a:lvl3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3pPr>
            <a:lvl4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4pPr>
            <a:lvl5pPr algn="ctr" rtl="0" eaLnBrk="0" fontAlgn="base" hangingPunct="0">
              <a:spcBef>
                <a:spcPct val="0"/>
              </a:spcBef>
              <a:spcAft>
                <a:spcPct val="0"/>
              </a:spcAft>
              <a:defRPr kumimoji="1" sz="3200">
                <a:solidFill>
                  <a:srgbClr val="000080"/>
                </a:solidFill>
                <a:latin typeface="Futura" pitchFamily="16" charset="0"/>
                <a:ea typeface="ＭＳ Ｐゴシック" pitchFamily="1" charset="-128"/>
                <a:cs typeface="ＭＳ Ｐゴシック"/>
              </a:defRPr>
            </a:lvl5pPr>
            <a:lvl6pPr marL="457200" algn="ctr" rtl="0" fontAlgn="base">
              <a:spcBef>
                <a:spcPct val="0"/>
              </a:spcBef>
              <a:spcAft>
                <a:spcPct val="0"/>
              </a:spcAft>
              <a:defRPr kumimoji="1" sz="3200">
                <a:solidFill>
                  <a:srgbClr val="000080"/>
                </a:solidFill>
                <a:latin typeface="Futura" pitchFamily="16" charset="0"/>
                <a:ea typeface="ＭＳ Ｐゴシック" pitchFamily="1" charset="-128"/>
              </a:defRPr>
            </a:lvl6pPr>
            <a:lvl7pPr marL="914400" algn="ctr" rtl="0" fontAlgn="base">
              <a:spcBef>
                <a:spcPct val="0"/>
              </a:spcBef>
              <a:spcAft>
                <a:spcPct val="0"/>
              </a:spcAft>
              <a:defRPr kumimoji="1" sz="3200">
                <a:solidFill>
                  <a:srgbClr val="000080"/>
                </a:solidFill>
                <a:latin typeface="Futura" pitchFamily="16" charset="0"/>
                <a:ea typeface="ＭＳ Ｐゴシック" pitchFamily="1" charset="-128"/>
              </a:defRPr>
            </a:lvl7pPr>
            <a:lvl8pPr marL="1371600" algn="ctr" rtl="0" fontAlgn="base">
              <a:spcBef>
                <a:spcPct val="0"/>
              </a:spcBef>
              <a:spcAft>
                <a:spcPct val="0"/>
              </a:spcAft>
              <a:defRPr kumimoji="1" sz="3200">
                <a:solidFill>
                  <a:srgbClr val="000080"/>
                </a:solidFill>
                <a:latin typeface="Futura" pitchFamily="16" charset="0"/>
                <a:ea typeface="ＭＳ Ｐゴシック" pitchFamily="1" charset="-128"/>
              </a:defRPr>
            </a:lvl8pPr>
            <a:lvl9pPr marL="1828800" algn="ctr" rtl="0" fontAlgn="base">
              <a:spcBef>
                <a:spcPct val="0"/>
              </a:spcBef>
              <a:spcAft>
                <a:spcPct val="0"/>
              </a:spcAft>
              <a:defRPr kumimoji="1" sz="3200">
                <a:solidFill>
                  <a:srgbClr val="000080"/>
                </a:solidFill>
                <a:latin typeface="Futura" pitchFamily="16" charset="0"/>
                <a:ea typeface="ＭＳ Ｐゴシック" pitchFamily="1" charset="-128"/>
              </a:defRPr>
            </a:lvl9pPr>
          </a:lstStyle>
          <a:p>
            <a:r>
              <a:rPr lang="en-US" dirty="0" smtClean="0"/>
              <a:t>Tools</a:t>
            </a:r>
            <a:endParaRPr lang="en-US" dirty="0"/>
          </a:p>
        </p:txBody>
      </p:sp>
      <p:sp>
        <p:nvSpPr>
          <p:cNvPr id="6" name="Content Placeholder 2"/>
          <p:cNvSpPr txBox="1">
            <a:spLocks/>
          </p:cNvSpPr>
          <p:nvPr/>
        </p:nvSpPr>
        <p:spPr bwMode="auto">
          <a:xfrm>
            <a:off x="548774" y="3566437"/>
            <a:ext cx="7772400" cy="29588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rgbClr val="000080"/>
              </a:buClr>
              <a:buFont typeface="Times"/>
              <a:buChar char="•"/>
              <a:defRPr kumimoji="1" sz="2400">
                <a:solidFill>
                  <a:schemeClr val="tx2"/>
                </a:solidFill>
                <a:latin typeface="+mn-lt"/>
                <a:ea typeface="+mn-ea"/>
                <a:cs typeface="ＭＳ Ｐゴシック"/>
              </a:defRPr>
            </a:lvl1pPr>
            <a:lvl2pPr marL="742950" indent="-285750" algn="l" rtl="0" eaLnBrk="0" fontAlgn="base" hangingPunct="0">
              <a:spcBef>
                <a:spcPct val="20000"/>
              </a:spcBef>
              <a:spcAft>
                <a:spcPct val="0"/>
              </a:spcAft>
              <a:buClr>
                <a:srgbClr val="3C0000"/>
              </a:buClr>
              <a:buFont typeface="Symbol" pitchFamily="18" charset="2"/>
              <a:buChar char=""/>
              <a:defRPr kumimoji="1" sz="2400">
                <a:solidFill>
                  <a:srgbClr val="630000"/>
                </a:solidFill>
                <a:latin typeface="+mn-lt"/>
                <a:ea typeface="+mn-ea"/>
                <a:cs typeface="ＭＳ Ｐゴシック"/>
              </a:defRPr>
            </a:lvl2pPr>
            <a:lvl3pPr marL="1143000" indent="-228600" algn="l" rtl="0" eaLnBrk="0" fontAlgn="base" hangingPunct="0">
              <a:spcBef>
                <a:spcPct val="20000"/>
              </a:spcBef>
              <a:spcAft>
                <a:spcPct val="0"/>
              </a:spcAft>
              <a:buClr>
                <a:srgbClr val="3C0000"/>
              </a:buClr>
              <a:buFont typeface="Wingdings" pitchFamily="2" charset="2"/>
              <a:buChar char="§"/>
              <a:defRPr kumimoji="1" sz="2400">
                <a:solidFill>
                  <a:schemeClr val="tx2"/>
                </a:solidFill>
                <a:latin typeface="+mn-lt"/>
                <a:ea typeface="+mn-ea"/>
                <a:cs typeface="ＭＳ Ｐゴシック"/>
              </a:defRPr>
            </a:lvl3pPr>
            <a:lvl4pPr marL="1600200" indent="-228600" algn="l" rtl="0" eaLnBrk="0" fontAlgn="base" hangingPunct="0">
              <a:spcBef>
                <a:spcPct val="20000"/>
              </a:spcBef>
              <a:spcAft>
                <a:spcPct val="0"/>
              </a:spcAft>
              <a:buClr>
                <a:srgbClr val="3C0000"/>
              </a:buClr>
              <a:buFont typeface="Wingdings" pitchFamily="2" charset="2"/>
              <a:buChar char=""/>
              <a:defRPr kumimoji="1" sz="2000">
                <a:solidFill>
                  <a:schemeClr val="tx2"/>
                </a:solidFill>
                <a:latin typeface="+mn-lt"/>
                <a:ea typeface="+mn-ea"/>
                <a:cs typeface="ＭＳ Ｐゴシック"/>
              </a:defRPr>
            </a:lvl4pPr>
            <a:lvl5pPr marL="2057400" indent="-228600" algn="l" rtl="0" eaLnBrk="0" fontAlgn="base" hangingPunct="0">
              <a:spcBef>
                <a:spcPct val="20000"/>
              </a:spcBef>
              <a:spcAft>
                <a:spcPct val="0"/>
              </a:spcAft>
              <a:buClr>
                <a:srgbClr val="3C0000"/>
              </a:buClr>
              <a:buFont typeface="Wingdings" pitchFamily="2" charset="2"/>
              <a:buChar char=""/>
              <a:defRPr kumimoji="1" sz="2000">
                <a:solidFill>
                  <a:schemeClr val="tx2"/>
                </a:solidFill>
                <a:latin typeface="+mn-lt"/>
                <a:ea typeface="+mn-ea"/>
                <a:cs typeface="ＭＳ Ｐゴシック"/>
              </a:defRPr>
            </a:lvl5pPr>
            <a:lvl6pPr marL="25146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6pPr>
            <a:lvl7pPr marL="29718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7pPr>
            <a:lvl8pPr marL="34290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8pPr>
            <a:lvl9pPr marL="3886200" indent="-228600" algn="l" rtl="0" fontAlgn="base">
              <a:spcBef>
                <a:spcPct val="20000"/>
              </a:spcBef>
              <a:spcAft>
                <a:spcPct val="0"/>
              </a:spcAft>
              <a:buClr>
                <a:srgbClr val="3C0000"/>
              </a:buClr>
              <a:buFont typeface="Wingdings" pitchFamily="2" charset="2"/>
              <a:buChar char=""/>
              <a:defRPr kumimoji="1" sz="2000">
                <a:solidFill>
                  <a:schemeClr val="tx2"/>
                </a:solidFill>
                <a:latin typeface="+mn-lt"/>
                <a:ea typeface="+mn-ea"/>
              </a:defRPr>
            </a:lvl9pPr>
          </a:lstStyle>
          <a:p>
            <a:pPr marL="0" indent="0">
              <a:buNone/>
            </a:pPr>
            <a:r>
              <a:rPr lang="en-US" sz="1800" dirty="0" smtClean="0"/>
              <a:t>“’a Jiffy </a:t>
            </a:r>
            <a:r>
              <a:rPr lang="en-US" sz="1800" dirty="0"/>
              <a:t>Lube‘ for DHTC tools. When a car leaves Jiffy Lube, you are sure that it has been tuned, lubed and optimized for efficient, trouble-free operation on the road</a:t>
            </a:r>
            <a:r>
              <a:rPr lang="en-US" sz="1800" dirty="0" smtClean="0"/>
              <a:t>.</a:t>
            </a:r>
          </a:p>
          <a:p>
            <a:r>
              <a:rPr lang="en-US" sz="1800" dirty="0" smtClean="0"/>
              <a:t>facilitate </a:t>
            </a:r>
            <a:r>
              <a:rPr lang="en-US" sz="1800" dirty="0"/>
              <a:t>tuning and optimizing tools for efficient, trouble-free operation in DHTC </a:t>
            </a:r>
            <a:r>
              <a:rPr lang="en-US" sz="1800" dirty="0" smtClean="0"/>
              <a:t>facilities</a:t>
            </a:r>
          </a:p>
          <a:p>
            <a:r>
              <a:rPr lang="en-US" sz="1800" dirty="0" smtClean="0"/>
              <a:t>facilitate </a:t>
            </a:r>
            <a:r>
              <a:rPr lang="en-US" sz="1800" dirty="0"/>
              <a:t>the optimization of tools for the broader DHTC community including university campus infrastructures by expanding and tightening the bridge between tool developers and DHTC facility </a:t>
            </a:r>
            <a:r>
              <a:rPr lang="en-US" sz="1800" dirty="0" smtClean="0"/>
              <a:t>operators. </a:t>
            </a:r>
            <a:endParaRPr lang="en-US" sz="1800" dirty="0"/>
          </a:p>
        </p:txBody>
      </p:sp>
      <p:sp>
        <p:nvSpPr>
          <p:cNvPr id="7" name="Line 18"/>
          <p:cNvSpPr>
            <a:spLocks noChangeShapeType="1"/>
          </p:cNvSpPr>
          <p:nvPr/>
        </p:nvSpPr>
        <p:spPr bwMode="auto">
          <a:xfrm flipV="1">
            <a:off x="456103" y="3479415"/>
            <a:ext cx="8458200" cy="12700"/>
          </a:xfrm>
          <a:prstGeom prst="line">
            <a:avLst/>
          </a:prstGeom>
          <a:noFill/>
          <a:ln w="38100">
            <a:solidFill>
              <a:srgbClr val="FF8000"/>
            </a:solidFill>
            <a:round/>
            <a:headEnd/>
            <a:tailEnd/>
          </a:ln>
          <a:effectLst/>
        </p:spPr>
        <p:txBody>
          <a:bodyPr wrap="none" anchor="ctr"/>
          <a:lstStyle/>
          <a:p>
            <a:pPr algn="ctr">
              <a:spcBef>
                <a:spcPct val="20000"/>
              </a:spcBef>
              <a:defRPr/>
            </a:pPr>
            <a:endParaRPr lang="en-US" dirty="0">
              <a:ea typeface="+mn-ea"/>
              <a:cs typeface="+mn-cs"/>
            </a:endParaRPr>
          </a:p>
        </p:txBody>
      </p:sp>
    </p:spTree>
    <p:extLst>
      <p:ext uri="{BB962C8B-B14F-4D97-AF65-F5344CB8AC3E}">
        <p14:creationId xmlns:p14="http://schemas.microsoft.com/office/powerpoint/2010/main" val="117823358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Japanese Art">
  <a:themeElements>
    <a:clrScheme name="">
      <a:dk1>
        <a:srgbClr val="000000"/>
      </a:dk1>
      <a:lt1>
        <a:srgbClr val="FFFFFF"/>
      </a:lt1>
      <a:dk2>
        <a:srgbClr val="23005F"/>
      </a:dk2>
      <a:lt2>
        <a:srgbClr val="808080"/>
      </a:lt2>
      <a:accent1>
        <a:srgbClr val="C70000"/>
      </a:accent1>
      <a:accent2>
        <a:srgbClr val="5554FF"/>
      </a:accent2>
      <a:accent3>
        <a:srgbClr val="FFFFFF"/>
      </a:accent3>
      <a:accent4>
        <a:srgbClr val="000000"/>
      </a:accent4>
      <a:accent5>
        <a:srgbClr val="E0AAAA"/>
      </a:accent5>
      <a:accent6>
        <a:srgbClr val="4C4BE7"/>
      </a:accent6>
      <a:hlink>
        <a:srgbClr val="111A99"/>
      </a:hlink>
      <a:folHlink>
        <a:srgbClr val="99CC00"/>
      </a:folHlink>
    </a:clrScheme>
    <a:fontScheme name="Japanese Art">
      <a:majorFont>
        <a:latin typeface="Futura"/>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accent2"/>
          </a:solid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2000" b="0" i="0" u="none" strike="noStrike" cap="none" normalizeH="0" baseline="0" smtClean="0">
            <a:ln>
              <a:noFill/>
            </a:ln>
            <a:solidFill>
              <a:srgbClr val="660066"/>
            </a:solidFill>
            <a:effectLst/>
            <a:latin typeface="Arial" charset="0"/>
          </a:defRPr>
        </a:defPPr>
      </a:lstStyle>
    </a:spDef>
    <a:lnDef>
      <a:spPr bwMode="auto">
        <a:xfrm>
          <a:off x="0" y="0"/>
          <a:ext cx="1" cy="1"/>
        </a:xfrm>
        <a:custGeom>
          <a:avLst/>
          <a:gdLst/>
          <a:ahLst/>
          <a:cxnLst/>
          <a:rect l="0" t="0" r="0" b="0"/>
          <a:pathLst/>
        </a:custGeom>
        <a:noFill/>
        <a:ln w="9525" cap="flat" cmpd="sng" algn="ctr">
          <a:solidFill>
            <a:schemeClr val="accent2"/>
          </a:solid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ctr" defTabSz="914400" rtl="0" eaLnBrk="1" fontAlgn="base" latinLnBrk="0" hangingPunct="1">
          <a:lnSpc>
            <a:spcPct val="100000"/>
          </a:lnSpc>
          <a:spcBef>
            <a:spcPct val="20000"/>
          </a:spcBef>
          <a:spcAft>
            <a:spcPct val="0"/>
          </a:spcAft>
          <a:buClrTx/>
          <a:buSzTx/>
          <a:buFontTx/>
          <a:buNone/>
          <a:tabLst/>
          <a:defRPr kumimoji="0" lang="en-US" sz="2000" b="0" i="0" u="none" strike="noStrike" cap="none" normalizeH="0" baseline="0" smtClean="0">
            <a:ln>
              <a:noFill/>
            </a:ln>
            <a:solidFill>
              <a:srgbClr val="660066"/>
            </a:solidFill>
            <a:effectLst/>
            <a:latin typeface="Arial" charset="0"/>
          </a:defRPr>
        </a:defPPr>
      </a:lstStyle>
    </a:lnDef>
  </a:objectDefaults>
  <a:extraClrSchemeLst>
    <a:extraClrScheme>
      <a:clrScheme name="Japanese Art 1">
        <a:dk1>
          <a:srgbClr val="000000"/>
        </a:dk1>
        <a:lt1>
          <a:srgbClr val="D9C641"/>
        </a:lt1>
        <a:dk2>
          <a:srgbClr val="23005F"/>
        </a:dk2>
        <a:lt2>
          <a:srgbClr val="808080"/>
        </a:lt2>
        <a:accent1>
          <a:srgbClr val="C70000"/>
        </a:accent1>
        <a:accent2>
          <a:srgbClr val="5554FF"/>
        </a:accent2>
        <a:accent3>
          <a:srgbClr val="E9DFB0"/>
        </a:accent3>
        <a:accent4>
          <a:srgbClr val="000000"/>
        </a:accent4>
        <a:accent5>
          <a:srgbClr val="E0AAAA"/>
        </a:accent5>
        <a:accent6>
          <a:srgbClr val="4C4BE7"/>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15446</TotalTime>
  <Words>3809</Words>
  <Application>Microsoft Macintosh PowerPoint</Application>
  <PresentationFormat>On-screen Show (4:3)</PresentationFormat>
  <Paragraphs>720</Paragraphs>
  <Slides>57</Slides>
  <Notes>23</Notes>
  <HiddenSlides>0</HiddenSlides>
  <MMClips>0</MMClips>
  <ScaleCrop>false</ScaleCrop>
  <HeadingPairs>
    <vt:vector size="4" baseType="variant">
      <vt:variant>
        <vt:lpstr>Theme</vt:lpstr>
      </vt:variant>
      <vt:variant>
        <vt:i4>3</vt:i4>
      </vt:variant>
      <vt:variant>
        <vt:lpstr>Slide Titles</vt:lpstr>
      </vt:variant>
      <vt:variant>
        <vt:i4>57</vt:i4>
      </vt:variant>
    </vt:vector>
  </HeadingPairs>
  <TitlesOfParts>
    <vt:vector size="60" baseType="lpstr">
      <vt:lpstr>Japanese Art</vt:lpstr>
      <vt:lpstr>Office Theme</vt:lpstr>
      <vt:lpstr>1_Office Theme</vt:lpstr>
      <vt:lpstr> OSG Executive Director Report   OSG Council Meeting May 19th 2011  Ruth Pordes</vt:lpstr>
      <vt:lpstr> Status of Proposals </vt:lpstr>
      <vt:lpstr>Recap of Proposal to NSF</vt:lpstr>
      <vt:lpstr>SciDAC-3 ASCR Proposal</vt:lpstr>
      <vt:lpstr>InDHTC</vt:lpstr>
      <vt:lpstr>Technical, Computer Science Areas</vt:lpstr>
      <vt:lpstr>DATA</vt:lpstr>
      <vt:lpstr>Security</vt:lpstr>
      <vt:lpstr>Systems</vt:lpstr>
      <vt:lpstr>inDHTC Relationships</vt:lpstr>
      <vt:lpstr>Organization</vt:lpstr>
      <vt:lpstr>Needed Commitments to OSG</vt:lpstr>
      <vt:lpstr>InDHTC External Advisory Group</vt:lpstr>
      <vt:lpstr> FY12 as we know it today</vt:lpstr>
      <vt:lpstr>Note on Current Plans for FY12</vt:lpstr>
      <vt:lpstr>Need continuing Contact and Communication with Program Managers</vt:lpstr>
      <vt:lpstr>Staffing Plans continue to change</vt:lpstr>
      <vt:lpstr> Docked Projects..  How we got there..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Satellites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e.g.   Assessment Activities </vt:lpstr>
      <vt:lpstr> Follow up work by Rob Garner and Tom Hacker presented to “volunteers” this morning.  From the March Council minutes: “T. Hacker: The problem is if you start collecting information, need to roll it up into strategic plans. RG and TH talk later, leverage what NEES has done. More discussion about how this works for NEES and striking the right balance, and what we call the cost of running OSG. In Exec Team, we tend to discuss things before but not after they happen. We define deliverables for phases, there’s a specific time line, but no formal mechanism to look at the dashboard.”  NEES system: https://twiki.grid.iu.edu/twiki/pub/Management/WebHome/NEES_Performance_Management_System-_Tom_2011-05-19_final.pptx  OSG thoughts: https://twiki.grid.iu.edu/twiki/pub/Management/WebHome/assessment-osg-05.19.2011.key.pdf  </vt:lpstr>
      <vt:lpstr>PowerPoint Presentation</vt:lpstr>
      <vt:lpstr>PowerPoint Presentation</vt:lpstr>
      <vt:lpstr>PowerPoint Presentation</vt:lpstr>
      <vt:lpstr>PowerPoint Presentation</vt:lpstr>
      <vt:lpstr>PowerPoint Presentation</vt:lpstr>
      <vt:lpstr>Executive Director Accepts the Input!</vt:lpstr>
      <vt:lpstr> OSG Project  Associate Executive Director </vt:lpstr>
      <vt:lpstr>The OSG Associate Executive Director ..</vt:lpstr>
      <vt:lpstr>Associate Executive Director relationship to  OSG Project Manager</vt:lpstr>
      <vt:lpstr>PowerPoint Presentation</vt:lpstr>
    </vt:vector>
  </TitlesOfParts>
  <Manager/>
  <Company>Fermilab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PjM Report for OSG Review Jan-2009</dc:title>
  <dc:creator>Chander Sehgal</dc:creator>
  <cp:keywords/>
  <cp:lastModifiedBy>Ruth Pordes</cp:lastModifiedBy>
  <cp:revision>878</cp:revision>
  <cp:lastPrinted>2009-01-13T19:31:06Z</cp:lastPrinted>
  <dcterms:created xsi:type="dcterms:W3CDTF">2010-03-22T02:09:02Z</dcterms:created>
  <dcterms:modified xsi:type="dcterms:W3CDTF">2011-05-19T16:42:50Z</dcterms:modified>
</cp:coreProperties>
</file>

<file path=docProps/thumbnail.jpeg>
</file>